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rIns="91425" wrap="square" tIns="91425"/>
          <a:lstStyle>
            <a:lvl1pPr indent="0" lvl="0" marL="0" marR="0" rtl="0" algn="r">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s-CL"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90" name="Shape 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5" name="Shape 17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89" name="Shape 1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01" name="Shape 2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9" name="Shape 20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29" name="Shape 2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42" name="Shape 2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52" name="Shape 2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59" name="Shape 2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97" name="Shape 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67" name="Shape 2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86" name="Shape 2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98" name="Shape 2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7" name="Shape 3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15" name="Shape 3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3" name="Shape 3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9" name="Shape 3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345" name="Shape 3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05" name="Shape 1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5" name="Shape 1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22" name="Shape 1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28" name="Shape 1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5" name="Shape 1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44" name="Shape 1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52" name="Shape 1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Diapositiva de título">
    <p:spTree>
      <p:nvGrpSpPr>
        <p:cNvPr id="15" name="Shape 15"/>
        <p:cNvGrpSpPr/>
        <p:nvPr/>
      </p:nvGrpSpPr>
      <p:grpSpPr>
        <a:xfrm>
          <a:off x="0" y="0"/>
          <a:ext cx="0" cy="0"/>
          <a:chOff x="0" y="0"/>
          <a:chExt cx="0" cy="0"/>
        </a:xfrm>
      </p:grpSpPr>
      <p:sp>
        <p:nvSpPr>
          <p:cNvPr id="16" name="Shape 16"/>
          <p:cNvSpPr txBox="1"/>
          <p:nvPr>
            <p:ph type="ctrTitle"/>
          </p:nvPr>
        </p:nvSpPr>
        <p:spPr>
          <a:xfrm>
            <a:off x="685800" y="1597819"/>
            <a:ext cx="7772400" cy="1102519"/>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7" name="Shape 17"/>
          <p:cNvSpPr txBox="1"/>
          <p:nvPr>
            <p:ph idx="1" type="subTitle"/>
          </p:nvPr>
        </p:nvSpPr>
        <p:spPr>
          <a:xfrm>
            <a:off x="1371600" y="2914650"/>
            <a:ext cx="6400800" cy="1314450"/>
          </a:xfrm>
          <a:prstGeom prst="rect">
            <a:avLst/>
          </a:prstGeom>
          <a:noFill/>
          <a:ln>
            <a:noFill/>
          </a:ln>
        </p:spPr>
        <p:txBody>
          <a:bodyPr anchorCtr="0" anchor="t" bIns="91425" lIns="91425" rIns="91425" wrap="square" tIns="91425"/>
          <a:lstStyle>
            <a:lvl1pPr indent="0" lvl="0" marL="0" marR="0" rtl="0" algn="ctr">
              <a:spcBef>
                <a:spcPts val="640"/>
              </a:spcBef>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8" name="Shape 18"/>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s-CL"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Imagen con título">
    <p:spTree>
      <p:nvGrpSpPr>
        <p:cNvPr id="69" name="Shape 69"/>
        <p:cNvGrpSpPr/>
        <p:nvPr/>
      </p:nvGrpSpPr>
      <p:grpSpPr>
        <a:xfrm>
          <a:off x="0" y="0"/>
          <a:ext cx="0" cy="0"/>
          <a:chOff x="0" y="0"/>
          <a:chExt cx="0" cy="0"/>
        </a:xfrm>
      </p:grpSpPr>
      <p:sp>
        <p:nvSpPr>
          <p:cNvPr id="70" name="Shape 70"/>
          <p:cNvSpPr txBox="1"/>
          <p:nvPr>
            <p:ph type="title"/>
          </p:nvPr>
        </p:nvSpPr>
        <p:spPr>
          <a:xfrm>
            <a:off x="1792288" y="3600450"/>
            <a:ext cx="5486400" cy="425054"/>
          </a:xfrm>
          <a:prstGeom prst="rect">
            <a:avLst/>
          </a:prstGeom>
          <a:noFill/>
          <a:ln>
            <a:noFill/>
          </a:ln>
        </p:spPr>
        <p:txBody>
          <a:bodyPr anchorCtr="0" anchor="b" bIns="91425" lIns="91425" rIns="91425" wrap="square" tIns="91425"/>
          <a:lstStyle>
            <a:lvl1pPr indent="0" lvl="0" marL="0" marR="0" rtl="0" algn="l">
              <a:spcBef>
                <a:spcPts val="0"/>
              </a:spcBef>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1" name="Shape 71"/>
          <p:cNvSpPr/>
          <p:nvPr>
            <p:ph idx="2" type="pic"/>
          </p:nvPr>
        </p:nvSpPr>
        <p:spPr>
          <a:xfrm>
            <a:off x="1792288" y="459581"/>
            <a:ext cx="5486400" cy="3086100"/>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2" name="Shape 72"/>
          <p:cNvSpPr txBox="1"/>
          <p:nvPr>
            <p:ph idx="1" type="body"/>
          </p:nvPr>
        </p:nvSpPr>
        <p:spPr>
          <a:xfrm>
            <a:off x="1792288" y="4025503"/>
            <a:ext cx="5486400" cy="603647"/>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73" name="Shape 73"/>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ítulo y texto vertical">
    <p:spTree>
      <p:nvGrpSpPr>
        <p:cNvPr id="76" name="Shape 76"/>
        <p:cNvGrpSpPr/>
        <p:nvPr/>
      </p:nvGrpSpPr>
      <p:grpSpPr>
        <a:xfrm>
          <a:off x="0" y="0"/>
          <a:ext cx="0" cy="0"/>
          <a:chOff x="0" y="0"/>
          <a:chExt cx="0" cy="0"/>
        </a:xfrm>
      </p:grpSpPr>
      <p:sp>
        <p:nvSpPr>
          <p:cNvPr id="77" name="Shape 77"/>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8" name="Shape 78"/>
          <p:cNvSpPr txBox="1"/>
          <p:nvPr>
            <p:ph idx="1" type="body"/>
          </p:nvPr>
        </p:nvSpPr>
        <p:spPr>
          <a:xfrm rot="5400000">
            <a:off x="2874764" y="-1217413"/>
            <a:ext cx="3394472" cy="82296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 name="Shape 79"/>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0" name="Shape 80"/>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1" name="Shape 81"/>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Título vertical y texto">
    <p:spTree>
      <p:nvGrpSpPr>
        <p:cNvPr id="82" name="Shape 82"/>
        <p:cNvGrpSpPr/>
        <p:nvPr/>
      </p:nvGrpSpPr>
      <p:grpSpPr>
        <a:xfrm>
          <a:off x="0" y="0"/>
          <a:ext cx="0" cy="0"/>
          <a:chOff x="0" y="0"/>
          <a:chExt cx="0" cy="0"/>
        </a:xfrm>
      </p:grpSpPr>
      <p:sp>
        <p:nvSpPr>
          <p:cNvPr id="83" name="Shape 83"/>
          <p:cNvSpPr txBox="1"/>
          <p:nvPr>
            <p:ph type="title"/>
          </p:nvPr>
        </p:nvSpPr>
        <p:spPr>
          <a:xfrm rot="5400000">
            <a:off x="5463778" y="1371601"/>
            <a:ext cx="4388644" cy="20574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4" name="Shape 84"/>
          <p:cNvSpPr txBox="1"/>
          <p:nvPr>
            <p:ph idx="1" type="body"/>
          </p:nvPr>
        </p:nvSpPr>
        <p:spPr>
          <a:xfrm rot="5400000">
            <a:off x="1272778" y="-609599"/>
            <a:ext cx="4388644" cy="60198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 name="Shape 85"/>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7" name="Shape 87"/>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ítulo y objetos">
    <p:spTree>
      <p:nvGrpSpPr>
        <p:cNvPr id="21" name="Shape 21"/>
        <p:cNvGrpSpPr/>
        <p:nvPr/>
      </p:nvGrpSpPr>
      <p:grpSpPr>
        <a:xfrm>
          <a:off x="0" y="0"/>
          <a:ext cx="0" cy="0"/>
          <a:chOff x="0" y="0"/>
          <a:chExt cx="0" cy="0"/>
        </a:xfrm>
      </p:grpSpPr>
      <p:sp>
        <p:nvSpPr>
          <p:cNvPr id="22" name="Shape 22"/>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3" name="Shape 23"/>
          <p:cNvSpPr txBox="1"/>
          <p:nvPr>
            <p:ph idx="1" type="body"/>
          </p:nvPr>
        </p:nvSpPr>
        <p:spPr>
          <a:xfrm>
            <a:off x="457200" y="1200151"/>
            <a:ext cx="8229600" cy="3394472"/>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s-CL"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ación">
    <p:spTree>
      <p:nvGrpSpPr>
        <p:cNvPr id="27" name="Shape 27"/>
        <p:cNvGrpSpPr/>
        <p:nvPr/>
      </p:nvGrpSpPr>
      <p:grpSpPr>
        <a:xfrm>
          <a:off x="0" y="0"/>
          <a:ext cx="0" cy="0"/>
          <a:chOff x="0" y="0"/>
          <a:chExt cx="0" cy="0"/>
        </a:xfrm>
      </p:grpSpPr>
      <p:sp>
        <p:nvSpPr>
          <p:cNvPr id="28" name="Shape 28"/>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9" name="Shape 29"/>
          <p:cNvSpPr txBox="1"/>
          <p:nvPr>
            <p:ph idx="1" type="body"/>
          </p:nvPr>
        </p:nvSpPr>
        <p:spPr>
          <a:xfrm>
            <a:off x="457200" y="1151335"/>
            <a:ext cx="4040188" cy="47982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0" name="Shape 30"/>
          <p:cNvSpPr txBox="1"/>
          <p:nvPr>
            <p:ph idx="2" type="body"/>
          </p:nvPr>
        </p:nvSpPr>
        <p:spPr>
          <a:xfrm>
            <a:off x="457200" y="1631156"/>
            <a:ext cx="4040188" cy="2963466"/>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1" name="Shape 31"/>
          <p:cNvSpPr txBox="1"/>
          <p:nvPr>
            <p:ph idx="3" type="body"/>
          </p:nvPr>
        </p:nvSpPr>
        <p:spPr>
          <a:xfrm>
            <a:off x="4645026" y="1151335"/>
            <a:ext cx="4041775" cy="47982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2" name="Shape 32"/>
          <p:cNvSpPr txBox="1"/>
          <p:nvPr>
            <p:ph idx="4" type="body"/>
          </p:nvPr>
        </p:nvSpPr>
        <p:spPr>
          <a:xfrm>
            <a:off x="4645026" y="1631156"/>
            <a:ext cx="4041775" cy="2963466"/>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36" name="Shape 36"/>
        <p:cNvGrpSpPr/>
        <p:nvPr/>
      </p:nvGrpSpPr>
      <p:grpSpPr>
        <a:xfrm>
          <a:off x="0" y="0"/>
          <a:ext cx="0" cy="0"/>
          <a:chOff x="0" y="0"/>
          <a:chExt cx="0" cy="0"/>
        </a:xfrm>
      </p:grpSpPr>
      <p:sp>
        <p:nvSpPr>
          <p:cNvPr id="37" name="Shape 37"/>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8" name="Shape 38"/>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139700" lvl="0" marL="342900" marR="0" rtl="0" algn="l">
              <a:spcBef>
                <a:spcPts val="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76200" lvl="0" marL="0" marR="0" rtl="0" algn="r">
              <a:spcBef>
                <a:spcPts val="0"/>
              </a:spcBef>
              <a:buClr>
                <a:srgbClr val="888888"/>
              </a:buClr>
              <a:buSzPts val="1200"/>
              <a:buFont typeface="Calibri"/>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Encabezado de sección">
    <p:spTree>
      <p:nvGrpSpPr>
        <p:cNvPr id="40" name="Shape 40"/>
        <p:cNvGrpSpPr/>
        <p:nvPr/>
      </p:nvGrpSpPr>
      <p:grpSpPr>
        <a:xfrm>
          <a:off x="0" y="0"/>
          <a:ext cx="0" cy="0"/>
          <a:chOff x="0" y="0"/>
          <a:chExt cx="0" cy="0"/>
        </a:xfrm>
      </p:grpSpPr>
      <p:sp>
        <p:nvSpPr>
          <p:cNvPr id="41" name="Shape 41"/>
          <p:cNvSpPr txBox="1"/>
          <p:nvPr>
            <p:ph type="title"/>
          </p:nvPr>
        </p:nvSpPr>
        <p:spPr>
          <a:xfrm>
            <a:off x="722313" y="3305176"/>
            <a:ext cx="7772400" cy="1021556"/>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2" name="Shape 42"/>
          <p:cNvSpPr txBox="1"/>
          <p:nvPr>
            <p:ph idx="1" type="body"/>
          </p:nvPr>
        </p:nvSpPr>
        <p:spPr>
          <a:xfrm>
            <a:off x="722313" y="2180035"/>
            <a:ext cx="7772400" cy="1125140"/>
          </a:xfrm>
          <a:prstGeom prst="rect">
            <a:avLst/>
          </a:prstGeom>
          <a:noFill/>
          <a:ln>
            <a:noFill/>
          </a:ln>
        </p:spPr>
        <p:txBody>
          <a:bodyPr anchorCtr="0" anchor="b" bIns="91425" lIns="91425" rIns="91425" wrap="square" tIns="91425"/>
          <a:lstStyle>
            <a:lvl1pPr indent="0" lvl="0" marL="0" marR="0" rtl="0" algn="l">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43" name="Shape 43"/>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5" name="Shape 45"/>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Dos objetos">
    <p:spTree>
      <p:nvGrpSpPr>
        <p:cNvPr id="46" name="Shape 46"/>
        <p:cNvGrpSpPr/>
        <p:nvPr/>
      </p:nvGrpSpPr>
      <p:grpSpPr>
        <a:xfrm>
          <a:off x="0" y="0"/>
          <a:ext cx="0" cy="0"/>
          <a:chOff x="0" y="0"/>
          <a:chExt cx="0" cy="0"/>
        </a:xfrm>
      </p:grpSpPr>
      <p:sp>
        <p:nvSpPr>
          <p:cNvPr id="47" name="Shape 47"/>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8" name="Shape 48"/>
          <p:cNvSpPr txBox="1"/>
          <p:nvPr>
            <p:ph idx="1" type="body"/>
          </p:nvPr>
        </p:nvSpPr>
        <p:spPr>
          <a:xfrm>
            <a:off x="457200" y="1200151"/>
            <a:ext cx="4038600" cy="3394472"/>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2" type="body"/>
          </p:nvPr>
        </p:nvSpPr>
        <p:spPr>
          <a:xfrm>
            <a:off x="4648200" y="1200151"/>
            <a:ext cx="4038600" cy="3394472"/>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Shape 50"/>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1" name="Shape 51"/>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Sólo el título">
    <p:spTree>
      <p:nvGrpSpPr>
        <p:cNvPr id="53" name="Shape 53"/>
        <p:cNvGrpSpPr/>
        <p:nvPr/>
      </p:nvGrpSpPr>
      <p:grpSpPr>
        <a:xfrm>
          <a:off x="0" y="0"/>
          <a:ext cx="0" cy="0"/>
          <a:chOff x="0" y="0"/>
          <a:chExt cx="0" cy="0"/>
        </a:xfrm>
      </p:grpSpPr>
      <p:sp>
        <p:nvSpPr>
          <p:cNvPr id="54" name="Shape 54"/>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5" name="Shape 55"/>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En blanco">
    <p:spTree>
      <p:nvGrpSpPr>
        <p:cNvPr id="58" name="Shape 58"/>
        <p:cNvGrpSpPr/>
        <p:nvPr/>
      </p:nvGrpSpPr>
      <p:grpSpPr>
        <a:xfrm>
          <a:off x="0" y="0"/>
          <a:ext cx="0" cy="0"/>
          <a:chOff x="0" y="0"/>
          <a:chExt cx="0" cy="0"/>
        </a:xfrm>
      </p:grpSpPr>
      <p:sp>
        <p:nvSpPr>
          <p:cNvPr id="59" name="Shape 59"/>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ido con título">
    <p:spTree>
      <p:nvGrpSpPr>
        <p:cNvPr id="62" name="Shape 62"/>
        <p:cNvGrpSpPr/>
        <p:nvPr/>
      </p:nvGrpSpPr>
      <p:grpSpPr>
        <a:xfrm>
          <a:off x="0" y="0"/>
          <a:ext cx="0" cy="0"/>
          <a:chOff x="0" y="0"/>
          <a:chExt cx="0" cy="0"/>
        </a:xfrm>
      </p:grpSpPr>
      <p:sp>
        <p:nvSpPr>
          <p:cNvPr id="63" name="Shape 63"/>
          <p:cNvSpPr txBox="1"/>
          <p:nvPr>
            <p:ph type="title"/>
          </p:nvPr>
        </p:nvSpPr>
        <p:spPr>
          <a:xfrm>
            <a:off x="457201" y="204787"/>
            <a:ext cx="3008313" cy="871538"/>
          </a:xfrm>
          <a:prstGeom prst="rect">
            <a:avLst/>
          </a:prstGeom>
          <a:noFill/>
          <a:ln>
            <a:noFill/>
          </a:ln>
        </p:spPr>
        <p:txBody>
          <a:bodyPr anchorCtr="0" anchor="b" bIns="91425" lIns="91425" rIns="91425" wrap="square" tIns="91425"/>
          <a:lstStyle>
            <a:lvl1pPr indent="0" lvl="0" marL="0" marR="0" rtl="0" algn="l">
              <a:spcBef>
                <a:spcPts val="0"/>
              </a:spcBef>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4" name="Shape 64"/>
          <p:cNvSpPr txBox="1"/>
          <p:nvPr>
            <p:ph idx="1" type="body"/>
          </p:nvPr>
        </p:nvSpPr>
        <p:spPr>
          <a:xfrm>
            <a:off x="3575050" y="204788"/>
            <a:ext cx="5111750" cy="4389835"/>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Shape 65"/>
          <p:cNvSpPr txBox="1"/>
          <p:nvPr>
            <p:ph idx="2" type="body"/>
          </p:nvPr>
        </p:nvSpPr>
        <p:spPr>
          <a:xfrm>
            <a:off x="457201" y="1076326"/>
            <a:ext cx="3008313" cy="3518297"/>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6" name="Shape 66"/>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s-CL"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1" name="Shape 11"/>
          <p:cNvSpPr txBox="1"/>
          <p:nvPr>
            <p:ph idx="1" type="body"/>
          </p:nvPr>
        </p:nvSpPr>
        <p:spPr>
          <a:xfrm>
            <a:off x="457200" y="1200151"/>
            <a:ext cx="8229600" cy="3394472"/>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457200" y="4767263"/>
            <a:ext cx="2133600" cy="273844"/>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124200" y="4767263"/>
            <a:ext cx="2895600" cy="273844"/>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6553200" y="4767263"/>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s-CL"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36.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26.jpg"/><Relationship Id="rId5" Type="http://schemas.openxmlformats.org/officeDocument/2006/relationships/image" Target="../media/image31.jpg"/><Relationship Id="rId6"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3.jpg"/><Relationship Id="rId5" Type="http://schemas.openxmlformats.org/officeDocument/2006/relationships/image" Target="../media/image39.jpg"/><Relationship Id="rId6"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ctrTitle"/>
          </p:nvPr>
        </p:nvSpPr>
        <p:spPr>
          <a:xfrm>
            <a:off x="971600" y="2139702"/>
            <a:ext cx="7200800" cy="1102519"/>
          </a:xfrm>
          <a:prstGeom prst="rect">
            <a:avLst/>
          </a:prstGeom>
          <a:noFill/>
          <a:ln>
            <a:noFill/>
          </a:ln>
        </p:spPr>
        <p:txBody>
          <a:bodyPr anchorCtr="0" anchor="ctr" bIns="45700" lIns="91425" rIns="91425" wrap="square" tIns="45700">
            <a:noAutofit/>
          </a:bodyPr>
          <a:lstStyle/>
          <a:p>
            <a:pPr indent="-177800" lvl="0" marL="0" marR="0" rtl="0" algn="ctr">
              <a:spcBef>
                <a:spcPts val="0"/>
              </a:spcBef>
              <a:buClr>
                <a:srgbClr val="595959"/>
              </a:buClr>
              <a:buSzPts val="2800"/>
              <a:buFont typeface="Calibri"/>
              <a:buNone/>
            </a:pPr>
            <a:r>
              <a:rPr b="1" i="0" lang="es-CL" sz="2800" u="none" cap="none" strike="noStrike">
                <a:solidFill>
                  <a:srgbClr val="595959"/>
                </a:solidFill>
                <a:latin typeface="Calibri"/>
                <a:ea typeface="Calibri"/>
                <a:cs typeface="Calibri"/>
                <a:sym typeface="Calibri"/>
              </a:rPr>
              <a:t>Urbanización y modificación de distribución de especies. Primera aproximación a la ecología urbana costera. </a:t>
            </a:r>
          </a:p>
        </p:txBody>
      </p:sp>
      <p:sp>
        <p:nvSpPr>
          <p:cNvPr id="93" name="Shape 93"/>
          <p:cNvSpPr txBox="1"/>
          <p:nvPr>
            <p:ph idx="1" type="subTitle"/>
          </p:nvPr>
        </p:nvSpPr>
        <p:spPr>
          <a:xfrm>
            <a:off x="1371600" y="3633564"/>
            <a:ext cx="6800800" cy="1314450"/>
          </a:xfrm>
          <a:prstGeom prst="rect">
            <a:avLst/>
          </a:prstGeom>
          <a:noFill/>
          <a:ln>
            <a:noFill/>
          </a:ln>
        </p:spPr>
        <p:txBody>
          <a:bodyPr anchorCtr="0" anchor="t" bIns="45700" lIns="91425" rIns="91425" wrap="square" tIns="45700">
            <a:noAutofit/>
          </a:bodyPr>
          <a:lstStyle/>
          <a:p>
            <a:pPr indent="-117475" lvl="0" marL="0" marR="0" rtl="0" algn="r">
              <a:lnSpc>
                <a:spcPct val="90000"/>
              </a:lnSpc>
              <a:spcBef>
                <a:spcPts val="0"/>
              </a:spcBef>
              <a:spcAft>
                <a:spcPts val="0"/>
              </a:spcAft>
              <a:buClr>
                <a:srgbClr val="595959"/>
              </a:buClr>
              <a:buSzPts val="1850"/>
              <a:buFont typeface="Arial"/>
              <a:buNone/>
            </a:pPr>
            <a:r>
              <a:rPr b="0" i="0" lang="es-CL" sz="1850" u="none" cap="none" strike="noStrike">
                <a:solidFill>
                  <a:srgbClr val="595959"/>
                </a:solidFill>
                <a:latin typeface="Calibri"/>
                <a:ea typeface="Calibri"/>
                <a:cs typeface="Calibri"/>
                <a:sym typeface="Calibri"/>
              </a:rPr>
              <a:t>Giorgia Graells C.</a:t>
            </a:r>
          </a:p>
          <a:p>
            <a:pPr indent="-117475" lvl="0" marL="0" marR="0" rtl="0" algn="r">
              <a:lnSpc>
                <a:spcPct val="90000"/>
              </a:lnSpc>
              <a:spcBef>
                <a:spcPts val="370"/>
              </a:spcBef>
              <a:spcAft>
                <a:spcPts val="0"/>
              </a:spcAft>
              <a:buClr>
                <a:srgbClr val="595959"/>
              </a:buClr>
              <a:buSzPts val="1850"/>
              <a:buFont typeface="Arial"/>
              <a:buNone/>
            </a:pPr>
            <a:r>
              <a:rPr b="0" i="0" lang="es-CL" sz="1850" u="none" cap="none" strike="noStrike">
                <a:solidFill>
                  <a:srgbClr val="595959"/>
                </a:solidFill>
                <a:latin typeface="Calibri"/>
                <a:ea typeface="Calibri"/>
                <a:cs typeface="Calibri"/>
                <a:sym typeface="Calibri"/>
              </a:rPr>
              <a:t>Diciembre 2017</a:t>
            </a:r>
          </a:p>
          <a:p>
            <a:pPr indent="-117475" lvl="0" marL="0" marR="0" rtl="0" algn="r">
              <a:lnSpc>
                <a:spcPct val="90000"/>
              </a:lnSpc>
              <a:spcBef>
                <a:spcPts val="370"/>
              </a:spcBef>
              <a:spcAft>
                <a:spcPts val="0"/>
              </a:spcAft>
              <a:buClr>
                <a:srgbClr val="888888"/>
              </a:buClr>
              <a:buSzPts val="1850"/>
              <a:buFont typeface="Arial"/>
              <a:buNone/>
            </a:pPr>
            <a:r>
              <a:t/>
            </a:r>
            <a:endParaRPr b="0" i="0" sz="1850" u="none" cap="none" strike="noStrike">
              <a:solidFill>
                <a:srgbClr val="595959"/>
              </a:solidFill>
              <a:latin typeface="Calibri"/>
              <a:ea typeface="Calibri"/>
              <a:cs typeface="Calibri"/>
              <a:sym typeface="Calibri"/>
            </a:endParaRPr>
          </a:p>
          <a:p>
            <a:pPr indent="-117475" lvl="0" marL="0" marR="0" rtl="0" algn="r">
              <a:lnSpc>
                <a:spcPct val="90000"/>
              </a:lnSpc>
              <a:spcBef>
                <a:spcPts val="370"/>
              </a:spcBef>
              <a:buClr>
                <a:srgbClr val="595959"/>
              </a:buClr>
              <a:buSzPts val="1850"/>
              <a:buFont typeface="Arial"/>
              <a:buNone/>
            </a:pPr>
            <a:r>
              <a:rPr b="0" i="0" lang="es-CL" sz="1850" u="none" cap="none" strike="noStrike">
                <a:solidFill>
                  <a:srgbClr val="595959"/>
                </a:solidFill>
                <a:latin typeface="Calibri"/>
                <a:ea typeface="Calibri"/>
                <a:cs typeface="Calibri"/>
                <a:sym typeface="Calibri"/>
              </a:rPr>
              <a:t>Fronteras en Ecología</a:t>
            </a:r>
          </a:p>
        </p:txBody>
      </p:sp>
      <p:pic>
        <p:nvPicPr>
          <p:cNvPr id="94" name="Shape 94"/>
          <p:cNvPicPr preferRelativeResize="0"/>
          <p:nvPr/>
        </p:nvPicPr>
        <p:blipFill rotWithShape="1">
          <a:blip r:embed="rId3">
            <a:alphaModFix/>
          </a:blip>
          <a:srcRect b="0" l="0" r="0" t="0"/>
          <a:stretch/>
        </p:blipFill>
        <p:spPr>
          <a:xfrm>
            <a:off x="0" y="123478"/>
            <a:ext cx="1483699" cy="1483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1" type="body"/>
          </p:nvPr>
        </p:nvSpPr>
        <p:spPr>
          <a:xfrm>
            <a:off x="251520" y="1491630"/>
            <a:ext cx="3692880" cy="3305895"/>
          </a:xfrm>
          <a:prstGeom prst="rect">
            <a:avLst/>
          </a:prstGeom>
          <a:noFill/>
          <a:ln>
            <a:noFill/>
          </a:ln>
        </p:spPr>
        <p:txBody>
          <a:bodyPr anchorCtr="0" anchor="t" bIns="91425" lIns="91425" rIns="91425" wrap="square" tIns="91425">
            <a:noAutofit/>
          </a:bodyPr>
          <a:lstStyle/>
          <a:p>
            <a:pPr indent="-342900" lvl="0" marL="342900" marR="0" rtl="0" algn="l">
              <a:spcBef>
                <a:spcPts val="0"/>
              </a:spcBef>
              <a:spcAft>
                <a:spcPts val="0"/>
              </a:spcAft>
              <a:buClr>
                <a:srgbClr val="595959"/>
              </a:buClr>
              <a:buSzPts val="2400"/>
              <a:buFont typeface="Arial"/>
              <a:buChar char="•"/>
            </a:pPr>
            <a:r>
              <a:rPr b="0" i="0" lang="es-CL" sz="2400" u="none" cap="none" strike="noStrike">
                <a:solidFill>
                  <a:srgbClr val="595959"/>
                </a:solidFill>
                <a:latin typeface="Calibri"/>
                <a:ea typeface="Calibri"/>
                <a:cs typeface="Calibri"/>
                <a:sym typeface="Calibri"/>
              </a:rPr>
              <a:t>Espacios verdes: las ciudades son mosaicos en el paisaje</a:t>
            </a:r>
          </a:p>
          <a:p>
            <a:pPr indent="-342900" lvl="0" marL="342900" marR="0" rtl="0" algn="l">
              <a:spcBef>
                <a:spcPts val="0"/>
              </a:spcBef>
              <a:spcAft>
                <a:spcPts val="0"/>
              </a:spcAft>
              <a:buClr>
                <a:schemeClr val="dk1"/>
              </a:buClr>
              <a:buSzPts val="2400"/>
              <a:buFont typeface="Arial"/>
              <a:buNone/>
            </a:pPr>
            <a:r>
              <a:t/>
            </a:r>
            <a:endParaRPr b="0" i="0" sz="2400" u="none" cap="none" strike="noStrike">
              <a:solidFill>
                <a:srgbClr val="595959"/>
              </a:solidFill>
              <a:latin typeface="Calibri"/>
              <a:ea typeface="Calibri"/>
              <a:cs typeface="Calibri"/>
              <a:sym typeface="Calibri"/>
            </a:endParaRPr>
          </a:p>
          <a:p>
            <a:pPr indent="-342900" lvl="0" marL="342900" marR="0" rtl="0" algn="l">
              <a:spcBef>
                <a:spcPts val="0"/>
              </a:spcBef>
              <a:spcAft>
                <a:spcPts val="0"/>
              </a:spcAft>
              <a:buClr>
                <a:srgbClr val="595959"/>
              </a:buClr>
              <a:buSzPts val="2400"/>
              <a:buFont typeface="Arial"/>
              <a:buChar char="•"/>
            </a:pPr>
            <a:r>
              <a:rPr b="0" i="0" lang="es-CL" sz="2400" u="none" cap="none" strike="noStrike">
                <a:solidFill>
                  <a:srgbClr val="595959"/>
                </a:solidFill>
                <a:latin typeface="Calibri"/>
                <a:ea typeface="Calibri"/>
                <a:cs typeface="Calibri"/>
                <a:sym typeface="Calibri"/>
              </a:rPr>
              <a:t>Cambios locales</a:t>
            </a:r>
          </a:p>
          <a:p>
            <a:pPr indent="-342900" lvl="0" marL="342900" marR="0" rtl="0" algn="l">
              <a:spcBef>
                <a:spcPts val="0"/>
              </a:spcBef>
              <a:spcAft>
                <a:spcPts val="0"/>
              </a:spcAft>
              <a:buClr>
                <a:srgbClr val="595959"/>
              </a:buClr>
              <a:buSzPts val="2400"/>
              <a:buFont typeface="Arial"/>
              <a:buChar char="•"/>
            </a:pPr>
            <a:r>
              <a:rPr b="0" i="0" lang="es-CL" sz="2400" u="none" cap="none" strike="noStrike">
                <a:solidFill>
                  <a:srgbClr val="595959"/>
                </a:solidFill>
                <a:latin typeface="Calibri"/>
                <a:ea typeface="Calibri"/>
                <a:cs typeface="Calibri"/>
                <a:sym typeface="Calibri"/>
              </a:rPr>
              <a:t>Variabilidad de hábitats disponibles</a:t>
            </a:r>
          </a:p>
          <a:p>
            <a:pPr indent="-469900" lvl="0" marL="342900" marR="0" rtl="0" algn="l">
              <a:spcBef>
                <a:spcPts val="0"/>
              </a:spcBef>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p:txBody>
      </p:sp>
      <p:pic>
        <p:nvPicPr>
          <p:cNvPr id="165" name="Shape 165"/>
          <p:cNvPicPr preferRelativeResize="0"/>
          <p:nvPr/>
        </p:nvPicPr>
        <p:blipFill rotWithShape="1">
          <a:blip r:embed="rId3">
            <a:alphaModFix/>
          </a:blip>
          <a:srcRect b="0" l="0" r="0" t="0"/>
          <a:stretch/>
        </p:blipFill>
        <p:spPr>
          <a:xfrm>
            <a:off x="3928766" y="7875"/>
            <a:ext cx="5059918" cy="5143500"/>
          </a:xfrm>
          <a:prstGeom prst="rect">
            <a:avLst/>
          </a:prstGeom>
          <a:noFill/>
          <a:ln>
            <a:noFill/>
          </a:ln>
        </p:spPr>
      </p:pic>
      <p:sp>
        <p:nvSpPr>
          <p:cNvPr id="166" name="Shape 166"/>
          <p:cNvSpPr txBox="1"/>
          <p:nvPr/>
        </p:nvSpPr>
        <p:spPr>
          <a:xfrm>
            <a:off x="5508104" y="616650"/>
            <a:ext cx="1569600" cy="3363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ts val="1800"/>
              <a:buFont typeface="Calibri"/>
              <a:buNone/>
            </a:pPr>
            <a:r>
              <a:rPr lang="es-CL" sz="1800">
                <a:solidFill>
                  <a:schemeClr val="dk1"/>
                </a:solidFill>
                <a:latin typeface="Calibri"/>
                <a:ea typeface="Calibri"/>
                <a:cs typeface="Calibri"/>
                <a:sym typeface="Calibri"/>
              </a:rPr>
              <a:t>Manhattan</a:t>
            </a:r>
          </a:p>
        </p:txBody>
      </p:sp>
      <p:sp>
        <p:nvSpPr>
          <p:cNvPr id="167" name="Shape 167"/>
          <p:cNvSpPr txBox="1"/>
          <p:nvPr/>
        </p:nvSpPr>
        <p:spPr>
          <a:xfrm>
            <a:off x="4525075" y="2617525"/>
            <a:ext cx="1149300" cy="3924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ts val="1800"/>
              <a:buFont typeface="Calibri"/>
              <a:buNone/>
            </a:pPr>
            <a:r>
              <a:rPr lang="es-CL" sz="1800">
                <a:solidFill>
                  <a:schemeClr val="dk1"/>
                </a:solidFill>
                <a:latin typeface="Calibri"/>
                <a:ea typeface="Calibri"/>
                <a:cs typeface="Calibri"/>
                <a:sym typeface="Calibri"/>
              </a:rPr>
              <a:t>Staten Island</a:t>
            </a:r>
          </a:p>
        </p:txBody>
      </p:sp>
      <p:sp>
        <p:nvSpPr>
          <p:cNvPr id="168" name="Shape 168"/>
          <p:cNvSpPr txBox="1"/>
          <p:nvPr/>
        </p:nvSpPr>
        <p:spPr>
          <a:xfrm>
            <a:off x="8213000" y="55482"/>
            <a:ext cx="1083600" cy="5727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ts val="1800"/>
              <a:buFont typeface="Calibri"/>
              <a:buNone/>
            </a:pPr>
            <a:r>
              <a:rPr lang="es-CL" sz="1800">
                <a:solidFill>
                  <a:schemeClr val="dk1"/>
                </a:solidFill>
                <a:latin typeface="Calibri"/>
                <a:ea typeface="Calibri"/>
                <a:cs typeface="Calibri"/>
                <a:sym typeface="Calibri"/>
              </a:rPr>
              <a:t>The Bronx</a:t>
            </a:r>
          </a:p>
        </p:txBody>
      </p:sp>
      <p:sp>
        <p:nvSpPr>
          <p:cNvPr id="169" name="Shape 169"/>
          <p:cNvSpPr txBox="1"/>
          <p:nvPr/>
        </p:nvSpPr>
        <p:spPr>
          <a:xfrm>
            <a:off x="5718254" y="4061750"/>
            <a:ext cx="1149300" cy="3363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ts val="1800"/>
              <a:buFont typeface="Calibri"/>
              <a:buNone/>
            </a:pPr>
            <a:r>
              <a:rPr lang="es-CL" sz="1800">
                <a:solidFill>
                  <a:schemeClr val="dk1"/>
                </a:solidFill>
                <a:latin typeface="Calibri"/>
                <a:ea typeface="Calibri"/>
                <a:cs typeface="Calibri"/>
                <a:sym typeface="Calibri"/>
              </a:rPr>
              <a:t>Brooklyn</a:t>
            </a:r>
          </a:p>
        </p:txBody>
      </p:sp>
      <p:sp>
        <p:nvSpPr>
          <p:cNvPr id="170" name="Shape 170"/>
          <p:cNvSpPr txBox="1"/>
          <p:nvPr/>
        </p:nvSpPr>
        <p:spPr>
          <a:xfrm>
            <a:off x="8281100" y="1143100"/>
            <a:ext cx="1015500" cy="2523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ts val="1800"/>
              <a:buFont typeface="Calibri"/>
              <a:buNone/>
            </a:pPr>
            <a:r>
              <a:rPr lang="es-CL" sz="1800">
                <a:solidFill>
                  <a:schemeClr val="dk1"/>
                </a:solidFill>
                <a:latin typeface="Calibri"/>
                <a:ea typeface="Calibri"/>
                <a:cs typeface="Calibri"/>
                <a:sym typeface="Calibri"/>
              </a:rPr>
              <a:t>Queens</a:t>
            </a:r>
          </a:p>
        </p:txBody>
      </p:sp>
      <p:sp>
        <p:nvSpPr>
          <p:cNvPr id="171" name="Shape 171"/>
          <p:cNvSpPr txBox="1"/>
          <p:nvPr>
            <p:ph type="title"/>
          </p:nvPr>
        </p:nvSpPr>
        <p:spPr>
          <a:xfrm>
            <a:off x="179512" y="267321"/>
            <a:ext cx="4800000" cy="572700"/>
          </a:xfrm>
          <a:prstGeom prst="rect">
            <a:avLst/>
          </a:prstGeom>
          <a:noFill/>
          <a:ln>
            <a:noFill/>
          </a:ln>
        </p:spPr>
        <p:txBody>
          <a:bodyPr anchorCtr="0" anchor="t" bIns="91425" lIns="91425" rIns="91425" wrap="square" tIns="91425">
            <a:noAutofit/>
          </a:bodyPr>
          <a:lstStyle/>
          <a:p>
            <a:pPr indent="-165100" lvl="0" marL="0" marR="0" rtl="0" algn="l">
              <a:spcBef>
                <a:spcPts val="0"/>
              </a:spcBef>
              <a:buClr>
                <a:srgbClr val="595959"/>
              </a:buClr>
              <a:buSzPts val="2600"/>
              <a:buFont typeface="Calibri"/>
              <a:buNone/>
            </a:pPr>
            <a:r>
              <a:rPr b="1" i="0" lang="es-CL" sz="2600" u="none" cap="none" strike="noStrike">
                <a:solidFill>
                  <a:srgbClr val="595959"/>
                </a:solidFill>
                <a:latin typeface="Calibri"/>
                <a:ea typeface="Calibri"/>
                <a:cs typeface="Calibri"/>
                <a:sym typeface="Calibri"/>
              </a:rPr>
              <a:t>2. Gradiente de áreas verdes </a:t>
            </a:r>
          </a:p>
        </p:txBody>
      </p:sp>
      <p:sp>
        <p:nvSpPr>
          <p:cNvPr id="172" name="Shape 172"/>
          <p:cNvSpPr/>
          <p:nvPr/>
        </p:nvSpPr>
        <p:spPr>
          <a:xfrm>
            <a:off x="4453217" y="2387084"/>
            <a:ext cx="237566"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1800">
                <a:solidFill>
                  <a:schemeClr val="dk1"/>
                </a:solidFill>
                <a:latin typeface="Calibri"/>
                <a:ea typeface="Calibri"/>
                <a:cs typeface="Calibri"/>
                <a:sym typeface="Calibri"/>
              </a:rPr>
              <a:t>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4244410" cy="572700"/>
          </a:xfrm>
          <a:prstGeom prst="rect">
            <a:avLst/>
          </a:prstGeom>
          <a:noFill/>
          <a:ln>
            <a:noFill/>
          </a:ln>
        </p:spPr>
        <p:txBody>
          <a:bodyPr anchorCtr="0" anchor="t" bIns="91425" lIns="91425" rIns="91425" wrap="square" tIns="91425">
            <a:noAutofit/>
          </a:bodyPr>
          <a:lstStyle/>
          <a:p>
            <a:pPr indent="-177800" lvl="0" marL="0" marR="0" rtl="0" algn="l">
              <a:spcBef>
                <a:spcPts val="0"/>
              </a:spcBef>
              <a:buClr>
                <a:schemeClr val="dk1"/>
              </a:buClr>
              <a:buSzPts val="2800"/>
              <a:buFont typeface="Calibri"/>
              <a:buNone/>
            </a:pPr>
            <a:r>
              <a:rPr b="0" i="0" lang="es-CL" sz="2800" u="none" cap="none" strike="noStrike">
                <a:solidFill>
                  <a:schemeClr val="dk1"/>
                </a:solidFill>
                <a:latin typeface="Calibri"/>
                <a:ea typeface="Calibri"/>
                <a:cs typeface="Calibri"/>
                <a:sym typeface="Calibri"/>
              </a:rPr>
              <a:t>Presencia de aves en distintos tipo de ambientes.</a:t>
            </a:r>
          </a:p>
        </p:txBody>
      </p:sp>
      <p:sp>
        <p:nvSpPr>
          <p:cNvPr id="178" name="Shape 178"/>
          <p:cNvSpPr txBox="1"/>
          <p:nvPr>
            <p:ph idx="1" type="body"/>
          </p:nvPr>
        </p:nvSpPr>
        <p:spPr>
          <a:xfrm>
            <a:off x="311700" y="1471350"/>
            <a:ext cx="4620340" cy="2850300"/>
          </a:xfrm>
          <a:prstGeom prst="rect">
            <a:avLst/>
          </a:prstGeom>
          <a:noFill/>
          <a:ln>
            <a:noFill/>
          </a:ln>
        </p:spPr>
        <p:txBody>
          <a:bodyPr anchorCtr="0" anchor="t" bIns="91425" lIns="91425" rIns="91425" wrap="square" tIns="91425">
            <a:noAutofit/>
          </a:bodyPr>
          <a:lstStyle/>
          <a:p>
            <a:pPr indent="-152400" lvl="0" marL="0" marR="0" rtl="0" algn="l">
              <a:spcBef>
                <a:spcPts val="0"/>
              </a:spcBef>
              <a:spcAft>
                <a:spcPts val="0"/>
              </a:spcAft>
              <a:buClr>
                <a:srgbClr val="595959"/>
              </a:buClr>
              <a:buSzPts val="2400"/>
              <a:buFont typeface="Arial"/>
              <a:buNone/>
            </a:pPr>
            <a:r>
              <a:rPr b="0" i="0" lang="es-CL" sz="2400" u="none" cap="none" strike="noStrike">
                <a:solidFill>
                  <a:srgbClr val="595959"/>
                </a:solidFill>
                <a:latin typeface="Calibri"/>
                <a:ea typeface="Calibri"/>
                <a:cs typeface="Calibri"/>
                <a:sym typeface="Calibri"/>
              </a:rPr>
              <a:t>Clasificación de espacios: </a:t>
            </a:r>
          </a:p>
          <a:p>
            <a:pPr indent="-152400" lvl="0" marL="0" marR="0" rtl="0" algn="l">
              <a:spcBef>
                <a:spcPts val="0"/>
              </a:spcBef>
              <a:spcAft>
                <a:spcPts val="0"/>
              </a:spcAft>
              <a:buClr>
                <a:srgbClr val="595959"/>
              </a:buClr>
              <a:buSzPts val="2400"/>
              <a:buFont typeface="Arial"/>
              <a:buNone/>
            </a:pPr>
            <a:r>
              <a:rPr b="0" i="0" lang="es-CL" sz="2400" u="none" cap="none" strike="noStrike">
                <a:solidFill>
                  <a:srgbClr val="595959"/>
                </a:solidFill>
                <a:latin typeface="Calibri"/>
                <a:ea typeface="Calibri"/>
                <a:cs typeface="Calibri"/>
                <a:sym typeface="Calibri"/>
              </a:rPr>
              <a:t>- gradiente urbano</a:t>
            </a:r>
          </a:p>
          <a:p>
            <a:pPr indent="-152400" lvl="0" marL="0" marR="0" rtl="0" algn="l">
              <a:spcBef>
                <a:spcPts val="0"/>
              </a:spcBef>
              <a:spcAft>
                <a:spcPts val="0"/>
              </a:spcAft>
              <a:buClr>
                <a:schemeClr val="dk1"/>
              </a:buClr>
              <a:buSzPts val="2400"/>
              <a:buFont typeface="Arial"/>
              <a:buNone/>
            </a:pPr>
            <a:r>
              <a:t/>
            </a:r>
            <a:endParaRPr b="0" i="0" sz="2400" u="none" cap="none" strike="noStrike">
              <a:solidFill>
                <a:srgbClr val="595959"/>
              </a:solidFill>
              <a:latin typeface="Calibri"/>
              <a:ea typeface="Calibri"/>
              <a:cs typeface="Calibri"/>
              <a:sym typeface="Calibri"/>
            </a:endParaRPr>
          </a:p>
          <a:p>
            <a:pPr indent="-5461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546100" lvl="0" marL="342900" marR="0" rtl="0" algn="l">
              <a:spcBef>
                <a:spcPts val="0"/>
              </a:spcBef>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Recorte de pantalla" id="179" name="Shape 179"/>
          <p:cNvPicPr preferRelativeResize="0"/>
          <p:nvPr/>
        </p:nvPicPr>
        <p:blipFill rotWithShape="1">
          <a:blip r:embed="rId3">
            <a:alphaModFix/>
          </a:blip>
          <a:srcRect b="0" l="0" r="0" t="0"/>
          <a:stretch/>
        </p:blipFill>
        <p:spPr>
          <a:xfrm>
            <a:off x="5875210" y="0"/>
            <a:ext cx="3305302" cy="5143500"/>
          </a:xfrm>
          <a:prstGeom prst="rect">
            <a:avLst/>
          </a:prstGeom>
          <a:noFill/>
          <a:ln>
            <a:noFill/>
          </a:ln>
        </p:spPr>
      </p:pic>
      <p:sp>
        <p:nvSpPr>
          <p:cNvPr id="180" name="Shape 180"/>
          <p:cNvSpPr txBox="1"/>
          <p:nvPr/>
        </p:nvSpPr>
        <p:spPr>
          <a:xfrm>
            <a:off x="251520" y="4731990"/>
            <a:ext cx="4176464" cy="3231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i="1" lang="es-CL" sz="1500">
                <a:solidFill>
                  <a:schemeClr val="dk1"/>
                </a:solidFill>
                <a:latin typeface="Calibri"/>
                <a:ea typeface="Calibri"/>
                <a:cs typeface="Calibri"/>
                <a:sym typeface="Calibri"/>
              </a:rPr>
              <a:t>Blair (1996). Ecological applications.</a:t>
            </a:r>
          </a:p>
        </p:txBody>
      </p:sp>
      <p:sp>
        <p:nvSpPr>
          <p:cNvPr id="181" name="Shape 181"/>
          <p:cNvSpPr/>
          <p:nvPr/>
        </p:nvSpPr>
        <p:spPr>
          <a:xfrm>
            <a:off x="4932040" y="2063918"/>
            <a:ext cx="1123384" cy="646331"/>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s-CL" sz="1800">
                <a:solidFill>
                  <a:schemeClr val="dk1"/>
                </a:solidFill>
                <a:latin typeface="Calibri"/>
                <a:ea typeface="Calibri"/>
                <a:cs typeface="Calibri"/>
                <a:sym typeface="Calibri"/>
              </a:rPr>
              <a:t>Suburban</a:t>
            </a:r>
          </a:p>
          <a:p>
            <a:pPr indent="0" lvl="0" marL="0" marR="0" rtl="0" algn="ctr">
              <a:spcBef>
                <a:spcPts val="0"/>
              </a:spcBef>
              <a:buNone/>
            </a:pPr>
            <a:r>
              <a:rPr lang="es-CL" sz="1800">
                <a:solidFill>
                  <a:schemeClr val="dk1"/>
                </a:solidFill>
                <a:latin typeface="Calibri"/>
                <a:ea typeface="Calibri"/>
                <a:cs typeface="Calibri"/>
                <a:sym typeface="Calibri"/>
              </a:rPr>
              <a:t>adaptable</a:t>
            </a:r>
          </a:p>
        </p:txBody>
      </p:sp>
      <p:sp>
        <p:nvSpPr>
          <p:cNvPr id="182" name="Shape 182"/>
          <p:cNvSpPr/>
          <p:nvPr/>
        </p:nvSpPr>
        <p:spPr>
          <a:xfrm>
            <a:off x="5106742" y="4187670"/>
            <a:ext cx="971420" cy="646331"/>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s-CL" sz="1800">
                <a:solidFill>
                  <a:schemeClr val="dk1"/>
                </a:solidFill>
                <a:latin typeface="Calibri"/>
                <a:ea typeface="Calibri"/>
                <a:cs typeface="Calibri"/>
                <a:sym typeface="Calibri"/>
              </a:rPr>
              <a:t>Urban</a:t>
            </a:r>
          </a:p>
          <a:p>
            <a:pPr indent="0" lvl="0" marL="0" marR="0" rtl="0" algn="ctr">
              <a:spcBef>
                <a:spcPts val="0"/>
              </a:spcBef>
              <a:buNone/>
            </a:pPr>
            <a:r>
              <a:rPr lang="es-CL" sz="1800">
                <a:solidFill>
                  <a:schemeClr val="dk1"/>
                </a:solidFill>
                <a:latin typeface="Calibri"/>
                <a:ea typeface="Calibri"/>
                <a:cs typeface="Calibri"/>
                <a:sym typeface="Calibri"/>
              </a:rPr>
              <a:t>avoiders</a:t>
            </a:r>
          </a:p>
        </p:txBody>
      </p:sp>
      <p:sp>
        <p:nvSpPr>
          <p:cNvPr id="183" name="Shape 183"/>
          <p:cNvSpPr/>
          <p:nvPr/>
        </p:nvSpPr>
        <p:spPr>
          <a:xfrm>
            <a:off x="4976898" y="62356"/>
            <a:ext cx="1101264" cy="646331"/>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s-CL" sz="1800">
                <a:solidFill>
                  <a:schemeClr val="dk1"/>
                </a:solidFill>
                <a:latin typeface="Calibri"/>
                <a:ea typeface="Calibri"/>
                <a:cs typeface="Calibri"/>
                <a:sym typeface="Calibri"/>
              </a:rPr>
              <a:t>Urban</a:t>
            </a:r>
          </a:p>
          <a:p>
            <a:pPr indent="0" lvl="0" marL="0" marR="0" rtl="0" algn="ctr">
              <a:spcBef>
                <a:spcPts val="0"/>
              </a:spcBef>
              <a:buNone/>
            </a:pPr>
            <a:r>
              <a:rPr lang="es-CL" sz="1800">
                <a:solidFill>
                  <a:schemeClr val="dk1"/>
                </a:solidFill>
                <a:latin typeface="Calibri"/>
                <a:ea typeface="Calibri"/>
                <a:cs typeface="Calibri"/>
                <a:sym typeface="Calibri"/>
              </a:rPr>
              <a:t>exploiters</a:t>
            </a:r>
          </a:p>
        </p:txBody>
      </p:sp>
      <p:pic>
        <p:nvPicPr>
          <p:cNvPr id="184" name="Shape 184"/>
          <p:cNvPicPr preferRelativeResize="0"/>
          <p:nvPr/>
        </p:nvPicPr>
        <p:blipFill rotWithShape="1">
          <a:blip r:embed="rId4">
            <a:alphaModFix/>
          </a:blip>
          <a:srcRect b="10449" l="0" r="0" t="0"/>
          <a:stretch/>
        </p:blipFill>
        <p:spPr>
          <a:xfrm>
            <a:off x="827584" y="2590293"/>
            <a:ext cx="2733413" cy="1800000"/>
          </a:xfrm>
          <a:prstGeom prst="rect">
            <a:avLst/>
          </a:prstGeom>
          <a:noFill/>
          <a:ln>
            <a:noFill/>
          </a:ln>
        </p:spPr>
      </p:pic>
      <p:pic>
        <p:nvPicPr>
          <p:cNvPr id="185" name="Shape 185"/>
          <p:cNvPicPr preferRelativeResize="0"/>
          <p:nvPr/>
        </p:nvPicPr>
        <p:blipFill rotWithShape="1">
          <a:blip r:embed="rId5">
            <a:alphaModFix/>
          </a:blip>
          <a:srcRect b="0" l="0" r="0" t="0"/>
          <a:stretch/>
        </p:blipFill>
        <p:spPr>
          <a:xfrm>
            <a:off x="548815" y="2482593"/>
            <a:ext cx="3375113" cy="1907700"/>
          </a:xfrm>
          <a:prstGeom prst="rect">
            <a:avLst/>
          </a:prstGeom>
          <a:noFill/>
          <a:ln>
            <a:noFill/>
          </a:ln>
        </p:spPr>
      </p:pic>
      <p:pic>
        <p:nvPicPr>
          <p:cNvPr id="186" name="Shape 186"/>
          <p:cNvPicPr preferRelativeResize="0"/>
          <p:nvPr/>
        </p:nvPicPr>
        <p:blipFill rotWithShape="1">
          <a:blip r:embed="rId6">
            <a:alphaModFix/>
          </a:blip>
          <a:srcRect b="10346" l="0" r="0" t="0"/>
          <a:stretch/>
        </p:blipFill>
        <p:spPr>
          <a:xfrm>
            <a:off x="560580" y="2355726"/>
            <a:ext cx="3463687" cy="2325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572700"/>
          </a:xfrm>
          <a:prstGeom prst="rect">
            <a:avLst/>
          </a:prstGeom>
          <a:noFill/>
          <a:ln>
            <a:noFill/>
          </a:ln>
        </p:spPr>
        <p:txBody>
          <a:bodyPr anchorCtr="0" anchor="t" bIns="91425" lIns="91425" rIns="91425" wrap="square" tIns="91425">
            <a:noAutofit/>
          </a:bodyPr>
          <a:lstStyle/>
          <a:p>
            <a:pPr indent="-165100" lvl="0" marL="0" marR="0" rtl="0" algn="l">
              <a:spcBef>
                <a:spcPts val="0"/>
              </a:spcBef>
              <a:buClr>
                <a:srgbClr val="595959"/>
              </a:buClr>
              <a:buSzPts val="2600"/>
              <a:buFont typeface="Calibri"/>
              <a:buNone/>
            </a:pPr>
            <a:r>
              <a:rPr b="1" i="0" lang="es-CL" sz="2600" u="none" cap="none" strike="noStrike">
                <a:solidFill>
                  <a:srgbClr val="595959"/>
                </a:solidFill>
                <a:latin typeface="Calibri"/>
                <a:ea typeface="Calibri"/>
                <a:cs typeface="Calibri"/>
                <a:sym typeface="Calibri"/>
              </a:rPr>
              <a:t>3. Gradiente lumínico. Más que diferencia día-noche</a:t>
            </a:r>
          </a:p>
        </p:txBody>
      </p:sp>
      <p:pic>
        <p:nvPicPr>
          <p:cNvPr descr="Resultado de imagen para marine novel urban ecosystem" id="192" name="Shape 192"/>
          <p:cNvPicPr preferRelativeResize="0"/>
          <p:nvPr/>
        </p:nvPicPr>
        <p:blipFill rotWithShape="1">
          <a:blip r:embed="rId3">
            <a:alphaModFix/>
          </a:blip>
          <a:srcRect b="0" l="9514" r="0" t="0"/>
          <a:stretch/>
        </p:blipFill>
        <p:spPr>
          <a:xfrm>
            <a:off x="2843808" y="1068954"/>
            <a:ext cx="6112585" cy="3591028"/>
          </a:xfrm>
          <a:prstGeom prst="rect">
            <a:avLst/>
          </a:prstGeom>
          <a:noFill/>
          <a:ln>
            <a:noFill/>
          </a:ln>
        </p:spPr>
      </p:pic>
      <p:sp>
        <p:nvSpPr>
          <p:cNvPr descr="https://ars-els-cdn-com.ezproxy.puc.cl/content/image/1-s2.0-S0048969716322045-fx1.jpg" id="193" name="Shape 193"/>
          <p:cNvSpPr/>
          <p:nvPr/>
        </p:nvSpPr>
        <p:spPr>
          <a:xfrm>
            <a:off x="155575" y="-144463"/>
            <a:ext cx="304800" cy="304801"/>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pic>
        <p:nvPicPr>
          <p:cNvPr descr="https://62e528761d0685343e1c-f3d1b99a743ffa4142d9d7f1978d9686.ssl.cf2.rackcdn.com/files/146959/area14mp/image-20161122-27448-125ij2d.jpg" id="194" name="Shape 194"/>
          <p:cNvPicPr preferRelativeResize="0"/>
          <p:nvPr/>
        </p:nvPicPr>
        <p:blipFill rotWithShape="1">
          <a:blip r:embed="rId4">
            <a:alphaModFix/>
          </a:blip>
          <a:srcRect b="0" l="0" r="0" t="0"/>
          <a:stretch/>
        </p:blipFill>
        <p:spPr>
          <a:xfrm>
            <a:off x="3680990" y="1036687"/>
            <a:ext cx="5355506" cy="4106813"/>
          </a:xfrm>
          <a:prstGeom prst="rect">
            <a:avLst/>
          </a:prstGeom>
          <a:noFill/>
          <a:ln>
            <a:noFill/>
          </a:ln>
        </p:spPr>
      </p:pic>
      <p:sp>
        <p:nvSpPr>
          <p:cNvPr descr="Fig. 2" id="195" name="Shape 195"/>
          <p:cNvSpPr/>
          <p:nvPr/>
        </p:nvSpPr>
        <p:spPr>
          <a:xfrm>
            <a:off x="307975" y="7937"/>
            <a:ext cx="304800" cy="304801"/>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descr="1-s2.0-S0048969716322045-gr2_lrg.jpg (2274×3374)" id="196" name="Shape 196"/>
          <p:cNvSpPr/>
          <p:nvPr/>
        </p:nvSpPr>
        <p:spPr>
          <a:xfrm>
            <a:off x="460375" y="160337"/>
            <a:ext cx="304800" cy="304801"/>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197" name="Shape 197"/>
          <p:cNvSpPr txBox="1"/>
          <p:nvPr/>
        </p:nvSpPr>
        <p:spPr>
          <a:xfrm>
            <a:off x="251520" y="4731990"/>
            <a:ext cx="5658785" cy="3231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1500">
                <a:solidFill>
                  <a:schemeClr val="dk1"/>
                </a:solidFill>
                <a:latin typeface="Calibri"/>
                <a:ea typeface="Calibri"/>
                <a:cs typeface="Calibri"/>
                <a:sym typeface="Calibri"/>
              </a:rPr>
              <a:t>Bolton et al (2017) Science of the Total Environment</a:t>
            </a:r>
          </a:p>
        </p:txBody>
      </p:sp>
      <p:sp>
        <p:nvSpPr>
          <p:cNvPr id="198" name="Shape 198"/>
          <p:cNvSpPr txBox="1"/>
          <p:nvPr/>
        </p:nvSpPr>
        <p:spPr>
          <a:xfrm>
            <a:off x="307975" y="2067694"/>
            <a:ext cx="2535833" cy="1200329"/>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2400">
                <a:solidFill>
                  <a:srgbClr val="595959"/>
                </a:solidFill>
                <a:latin typeface="Calibri"/>
                <a:ea typeface="Calibri"/>
                <a:cs typeface="Calibri"/>
                <a:sym typeface="Calibri"/>
              </a:rPr>
              <a:t>Cambios en el comportamiento de las especies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445025"/>
            <a:ext cx="8520600" cy="572700"/>
          </a:xfrm>
          <a:prstGeom prst="rect">
            <a:avLst/>
          </a:prstGeom>
          <a:noFill/>
          <a:ln>
            <a:noFill/>
          </a:ln>
        </p:spPr>
        <p:txBody>
          <a:bodyPr anchorCtr="0" anchor="t" bIns="91425" lIns="91425" rIns="91425" wrap="square" tIns="91425">
            <a:noAutofit/>
          </a:bodyPr>
          <a:lstStyle/>
          <a:p>
            <a:pPr indent="-251459" lvl="0" marL="0" marR="0" rtl="0" algn="ctr">
              <a:spcBef>
                <a:spcPts val="0"/>
              </a:spcBef>
              <a:buClr>
                <a:schemeClr val="dk1"/>
              </a:buClr>
              <a:buSzPts val="3960"/>
              <a:buFont typeface="Calibri"/>
              <a:buNone/>
            </a:pPr>
            <a:r>
              <a:t/>
            </a:r>
            <a:endParaRPr b="0" i="0" sz="3959" u="none" cap="none" strike="noStrike">
              <a:solidFill>
                <a:schemeClr val="dk1"/>
              </a:solidFill>
              <a:latin typeface="Calibri"/>
              <a:ea typeface="Calibri"/>
              <a:cs typeface="Calibri"/>
              <a:sym typeface="Calibri"/>
            </a:endParaRPr>
          </a:p>
        </p:txBody>
      </p:sp>
      <p:sp>
        <p:nvSpPr>
          <p:cNvPr id="204" name="Shape 204"/>
          <p:cNvSpPr txBox="1"/>
          <p:nvPr>
            <p:ph idx="1" type="body"/>
          </p:nvPr>
        </p:nvSpPr>
        <p:spPr>
          <a:xfrm>
            <a:off x="311700" y="1152475"/>
            <a:ext cx="8520600" cy="3416400"/>
          </a:xfrm>
          <a:prstGeom prst="rect">
            <a:avLst/>
          </a:prstGeom>
          <a:noFill/>
          <a:ln>
            <a:noFill/>
          </a:ln>
        </p:spPr>
        <p:txBody>
          <a:bodyPr anchorCtr="0" anchor="t" bIns="91425" lIns="91425" rIns="91425" wrap="square" tIns="91425">
            <a:noAutofit/>
          </a:bodyPr>
          <a:lstStyle/>
          <a:p>
            <a:pPr indent="-152400" lvl="0" marL="0" marR="0" rtl="0" algn="l">
              <a:spcBef>
                <a:spcPts val="0"/>
              </a:spcBef>
              <a:buClr>
                <a:srgbClr val="595959"/>
              </a:buClr>
              <a:buSzPts val="2400"/>
              <a:buFont typeface="Arial"/>
              <a:buNone/>
            </a:pPr>
            <a:r>
              <a:rPr b="0" i="0" lang="es-CL" sz="2400" u="none" cap="none" strike="noStrike">
                <a:solidFill>
                  <a:srgbClr val="595959"/>
                </a:solidFill>
                <a:latin typeface="Calibri"/>
                <a:ea typeface="Calibri"/>
                <a:cs typeface="Calibri"/>
                <a:sym typeface="Calibri"/>
              </a:rPr>
              <a:t>Efectos de la luminaria sobre la composición de comunidades de invertebrados</a:t>
            </a:r>
          </a:p>
        </p:txBody>
      </p:sp>
      <p:pic>
        <p:nvPicPr>
          <p:cNvPr descr="| Biology Letters - Google Chrome" id="205" name="Shape 205"/>
          <p:cNvPicPr preferRelativeResize="0"/>
          <p:nvPr/>
        </p:nvPicPr>
        <p:blipFill rotWithShape="1">
          <a:blip r:embed="rId3">
            <a:alphaModFix/>
          </a:blip>
          <a:srcRect b="16885" l="2857" r="4054" t="25399"/>
          <a:stretch/>
        </p:blipFill>
        <p:spPr>
          <a:xfrm>
            <a:off x="2051720" y="2211710"/>
            <a:ext cx="6388833" cy="2132483"/>
          </a:xfrm>
          <a:prstGeom prst="rect">
            <a:avLst/>
          </a:prstGeom>
          <a:noFill/>
          <a:ln>
            <a:noFill/>
          </a:ln>
        </p:spPr>
      </p:pic>
      <p:sp>
        <p:nvSpPr>
          <p:cNvPr id="206" name="Shape 206"/>
          <p:cNvSpPr txBox="1"/>
          <p:nvPr/>
        </p:nvSpPr>
        <p:spPr>
          <a:xfrm>
            <a:off x="251520" y="4731990"/>
            <a:ext cx="3960440" cy="3231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1500">
                <a:solidFill>
                  <a:schemeClr val="dk1"/>
                </a:solidFill>
                <a:latin typeface="Calibri"/>
                <a:ea typeface="Calibri"/>
                <a:cs typeface="Calibri"/>
                <a:sym typeface="Calibri"/>
              </a:rPr>
              <a:t>Davies et al (2012) Ecology letters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11510"/>
            <a:ext cx="8520600" cy="572700"/>
          </a:xfrm>
          <a:prstGeom prst="rect">
            <a:avLst/>
          </a:prstGeom>
          <a:noFill/>
          <a:ln>
            <a:noFill/>
          </a:ln>
        </p:spPr>
        <p:txBody>
          <a:bodyPr anchorCtr="0" anchor="t" bIns="91425" lIns="91425" rIns="91425" wrap="square" tIns="91425">
            <a:noAutofit/>
          </a:bodyPr>
          <a:lstStyle/>
          <a:p>
            <a:pPr indent="-165100" lvl="0" marL="0" marR="0" rtl="0" algn="l">
              <a:lnSpc>
                <a:spcPct val="104347"/>
              </a:lnSpc>
              <a:spcBef>
                <a:spcPts val="0"/>
              </a:spcBef>
              <a:spcAft>
                <a:spcPts val="0"/>
              </a:spcAft>
              <a:buClr>
                <a:srgbClr val="595959"/>
              </a:buClr>
              <a:buSzPts val="2600"/>
              <a:buFont typeface="Calibri"/>
              <a:buNone/>
            </a:pPr>
            <a:r>
              <a:rPr b="1" i="0" lang="es-CL" sz="2600" u="none" cap="none" strike="noStrike">
                <a:solidFill>
                  <a:srgbClr val="595959"/>
                </a:solidFill>
                <a:latin typeface="Calibri"/>
                <a:ea typeface="Calibri"/>
                <a:cs typeface="Calibri"/>
                <a:sym typeface="Calibri"/>
              </a:rPr>
              <a:t>4. Gradiente temporal. </a:t>
            </a:r>
            <a:br>
              <a:rPr b="1" i="0" lang="es-CL" sz="2600" u="none" cap="none" strike="noStrike">
                <a:solidFill>
                  <a:srgbClr val="595959"/>
                </a:solidFill>
                <a:latin typeface="Calibri"/>
                <a:ea typeface="Calibri"/>
                <a:cs typeface="Calibri"/>
                <a:sym typeface="Calibri"/>
              </a:rPr>
            </a:br>
            <a:r>
              <a:rPr b="1" i="0" lang="es-CL" sz="2600" u="none" cap="none" strike="noStrike">
                <a:solidFill>
                  <a:srgbClr val="595959"/>
                </a:solidFill>
                <a:latin typeface="Calibri"/>
                <a:ea typeface="Calibri"/>
                <a:cs typeface="Calibri"/>
                <a:sym typeface="Calibri"/>
              </a:rPr>
              <a:t>Pérdida de hábitats a través del tiempo</a:t>
            </a:r>
          </a:p>
        </p:txBody>
      </p:sp>
      <p:sp>
        <p:nvSpPr>
          <p:cNvPr id="212" name="Shape 212"/>
          <p:cNvSpPr txBox="1"/>
          <p:nvPr>
            <p:ph idx="1" type="body"/>
          </p:nvPr>
        </p:nvSpPr>
        <p:spPr>
          <a:xfrm>
            <a:off x="107504" y="1152475"/>
            <a:ext cx="8716546" cy="2283371"/>
          </a:xfrm>
          <a:prstGeom prst="rect">
            <a:avLst/>
          </a:prstGeom>
          <a:noFill/>
          <a:ln>
            <a:noFill/>
          </a:ln>
        </p:spPr>
        <p:txBody>
          <a:bodyPr anchorCtr="0" anchor="t" bIns="91425" lIns="91425" rIns="91425" wrap="square" tIns="91425">
            <a:noAutofit/>
          </a:bodyPr>
          <a:lstStyle/>
          <a:p>
            <a:pPr indent="-355600" lvl="0" marL="457200" marR="0" rtl="0" algn="l">
              <a:spcBef>
                <a:spcPts val="0"/>
              </a:spcBef>
              <a:spcAft>
                <a:spcPts val="0"/>
              </a:spcAft>
              <a:buClr>
                <a:srgbClr val="505050"/>
              </a:buClr>
              <a:buSzPts val="2000"/>
              <a:buFont typeface="Arial"/>
              <a:buNone/>
            </a:pPr>
            <a:r>
              <a:t/>
            </a:r>
            <a:endParaRPr b="0" i="0" sz="2000" u="none" cap="none" strike="noStrike">
              <a:solidFill>
                <a:srgbClr val="505050"/>
              </a:solidFill>
              <a:latin typeface="Calibri"/>
              <a:ea typeface="Calibri"/>
              <a:cs typeface="Calibri"/>
              <a:sym typeface="Calibri"/>
            </a:endParaRPr>
          </a:p>
          <a:p>
            <a:pPr indent="-355600" lvl="0" marL="457200" marR="0" rtl="0" algn="l">
              <a:spcBef>
                <a:spcPts val="0"/>
              </a:spcBef>
              <a:spcAft>
                <a:spcPts val="0"/>
              </a:spcAft>
              <a:buClr>
                <a:srgbClr val="505050"/>
              </a:buClr>
              <a:buSzPts val="2400"/>
              <a:buFont typeface="Arial"/>
              <a:buChar char="-"/>
            </a:pPr>
            <a:r>
              <a:rPr b="0" i="0" lang="es-CL" sz="2400" u="none" cap="none" strike="noStrike">
                <a:solidFill>
                  <a:srgbClr val="505050"/>
                </a:solidFill>
                <a:latin typeface="Calibri"/>
                <a:ea typeface="Calibri"/>
                <a:cs typeface="Calibri"/>
                <a:sym typeface="Calibri"/>
              </a:rPr>
              <a:t>Modelación distribución de especies de córvidos</a:t>
            </a:r>
          </a:p>
          <a:p>
            <a:pPr indent="-355600" lvl="0" marL="457200" marR="0" rtl="0" algn="l">
              <a:spcBef>
                <a:spcPts val="0"/>
              </a:spcBef>
              <a:spcAft>
                <a:spcPts val="0"/>
              </a:spcAft>
              <a:buClr>
                <a:srgbClr val="505050"/>
              </a:buClr>
              <a:buSzPts val="2400"/>
              <a:buFont typeface="Arial"/>
              <a:buNone/>
            </a:pPr>
            <a:r>
              <a:t/>
            </a:r>
            <a:endParaRPr b="0" i="0" sz="2400" u="none" cap="none" strike="noStrike">
              <a:solidFill>
                <a:srgbClr val="505050"/>
              </a:solidFill>
              <a:latin typeface="Calibri"/>
              <a:ea typeface="Calibri"/>
              <a:cs typeface="Calibri"/>
              <a:sym typeface="Calibri"/>
            </a:endParaRPr>
          </a:p>
          <a:p>
            <a:pPr indent="-355600" lvl="0" marL="457200" marR="0" rtl="0" algn="l">
              <a:spcBef>
                <a:spcPts val="0"/>
              </a:spcBef>
              <a:spcAft>
                <a:spcPts val="0"/>
              </a:spcAft>
              <a:buClr>
                <a:srgbClr val="505050"/>
              </a:buClr>
              <a:buSzPts val="2400"/>
              <a:buFont typeface="Arial"/>
              <a:buChar char="-"/>
            </a:pPr>
            <a:r>
              <a:rPr b="0" i="0" lang="es-CL" sz="2400" u="none" cap="none" strike="noStrike">
                <a:solidFill>
                  <a:srgbClr val="505050"/>
                </a:solidFill>
                <a:latin typeface="Calibri"/>
                <a:ea typeface="Calibri"/>
                <a:cs typeface="Calibri"/>
                <a:sym typeface="Calibri"/>
              </a:rPr>
              <a:t>Cambio de uso suelo México 						(cambios historicos en vegetación)</a:t>
            </a:r>
            <a:r>
              <a:rPr b="0" i="0" lang="es-CL" sz="2000" u="none" cap="none" strike="noStrike">
                <a:solidFill>
                  <a:srgbClr val="505050"/>
                </a:solidFill>
                <a:latin typeface="Calibri"/>
                <a:ea typeface="Calibri"/>
                <a:cs typeface="Calibri"/>
                <a:sym typeface="Calibri"/>
              </a:rPr>
              <a:t>					</a:t>
            </a:r>
          </a:p>
          <a:p>
            <a:pPr indent="-444500" lvl="0" marL="342900" marR="0" rtl="0" algn="l">
              <a:spcBef>
                <a:spcPts val="0"/>
              </a:spcBef>
              <a:spcAft>
                <a:spcPts val="0"/>
              </a:spcAft>
              <a:buClr>
                <a:schemeClr val="dk1"/>
              </a:buClr>
              <a:buSzPts val="1600"/>
              <a:buFont typeface="Arial"/>
              <a:buNone/>
            </a:pPr>
            <a:r>
              <a:t/>
            </a:r>
            <a:endParaRPr b="0" i="0" sz="1600" u="none" cap="none" strike="noStrike">
              <a:solidFill>
                <a:srgbClr val="505050"/>
              </a:solidFill>
              <a:latin typeface="Calibri"/>
              <a:ea typeface="Calibri"/>
              <a:cs typeface="Calibri"/>
              <a:sym typeface="Calibri"/>
            </a:endParaRPr>
          </a:p>
          <a:p>
            <a:pPr indent="-444500" lvl="0" marL="342900" marR="0" rtl="0" algn="l">
              <a:spcBef>
                <a:spcPts val="0"/>
              </a:spcBef>
              <a:spcAft>
                <a:spcPts val="0"/>
              </a:spcAft>
              <a:buClr>
                <a:schemeClr val="dk1"/>
              </a:buClr>
              <a:buSzPts val="1600"/>
              <a:buFont typeface="Arial"/>
              <a:buNone/>
            </a:pPr>
            <a:r>
              <a:t/>
            </a:r>
            <a:endParaRPr b="0" i="0" sz="1600" u="none" cap="none" strike="noStrike">
              <a:solidFill>
                <a:srgbClr val="505050"/>
              </a:solidFill>
              <a:latin typeface="Calibri"/>
              <a:ea typeface="Calibri"/>
              <a:cs typeface="Calibri"/>
              <a:sym typeface="Calibri"/>
            </a:endParaRPr>
          </a:p>
          <a:p>
            <a:pPr indent="-444500" lvl="0" marL="342900" marR="0" rtl="0" algn="l">
              <a:spcBef>
                <a:spcPts val="0"/>
              </a:spcBef>
              <a:buClr>
                <a:schemeClr val="dk1"/>
              </a:buClr>
              <a:buSzPts val="1600"/>
              <a:buFont typeface="Arial"/>
              <a:buNone/>
            </a:pPr>
            <a:r>
              <a:t/>
            </a:r>
            <a:endParaRPr b="0" i="0" sz="1600" u="none" cap="none" strike="noStrike">
              <a:solidFill>
                <a:srgbClr val="505050"/>
              </a:solidFill>
              <a:latin typeface="Calibri"/>
              <a:ea typeface="Calibri"/>
              <a:cs typeface="Calibri"/>
              <a:sym typeface="Calibri"/>
            </a:endParaRPr>
          </a:p>
        </p:txBody>
      </p:sp>
      <p:pic>
        <p:nvPicPr>
          <p:cNvPr id="213" name="Shape 213"/>
          <p:cNvPicPr preferRelativeResize="0"/>
          <p:nvPr/>
        </p:nvPicPr>
        <p:blipFill rotWithShape="1">
          <a:blip r:embed="rId3">
            <a:alphaModFix/>
          </a:blip>
          <a:srcRect b="0" l="0" r="0" t="0"/>
          <a:stretch/>
        </p:blipFill>
        <p:spPr>
          <a:xfrm>
            <a:off x="4211960" y="3177505"/>
            <a:ext cx="2390775" cy="1914525"/>
          </a:xfrm>
          <a:prstGeom prst="rect">
            <a:avLst/>
          </a:prstGeom>
          <a:noFill/>
          <a:ln>
            <a:noFill/>
          </a:ln>
        </p:spPr>
      </p:pic>
      <p:pic>
        <p:nvPicPr>
          <p:cNvPr id="214" name="Shape 214"/>
          <p:cNvPicPr preferRelativeResize="0"/>
          <p:nvPr/>
        </p:nvPicPr>
        <p:blipFill rotWithShape="1">
          <a:blip r:embed="rId4">
            <a:alphaModFix/>
          </a:blip>
          <a:srcRect b="0" l="0" r="0" t="0"/>
          <a:stretch/>
        </p:blipFill>
        <p:spPr>
          <a:xfrm>
            <a:off x="6880795" y="1609725"/>
            <a:ext cx="2371725" cy="1924050"/>
          </a:xfrm>
          <a:prstGeom prst="rect">
            <a:avLst/>
          </a:prstGeom>
          <a:noFill/>
          <a:ln>
            <a:noFill/>
          </a:ln>
        </p:spPr>
      </p:pic>
      <p:pic>
        <p:nvPicPr>
          <p:cNvPr id="215" name="Shape 215"/>
          <p:cNvPicPr preferRelativeResize="0"/>
          <p:nvPr/>
        </p:nvPicPr>
        <p:blipFill rotWithShape="1">
          <a:blip r:embed="rId5">
            <a:alphaModFix/>
          </a:blip>
          <a:srcRect b="0" l="0" r="0" t="0"/>
          <a:stretch/>
        </p:blipFill>
        <p:spPr>
          <a:xfrm>
            <a:off x="6228184" y="2789784"/>
            <a:ext cx="2556011" cy="1914525"/>
          </a:xfrm>
          <a:prstGeom prst="rect">
            <a:avLst/>
          </a:prstGeom>
          <a:noFill/>
          <a:ln>
            <a:noFill/>
          </a:ln>
        </p:spPr>
      </p:pic>
      <p:sp>
        <p:nvSpPr>
          <p:cNvPr id="216" name="Shape 216"/>
          <p:cNvSpPr/>
          <p:nvPr/>
        </p:nvSpPr>
        <p:spPr>
          <a:xfrm>
            <a:off x="251520" y="4731990"/>
            <a:ext cx="4572000" cy="357790"/>
          </a:xfrm>
          <a:prstGeom prst="rect">
            <a:avLst/>
          </a:prstGeom>
          <a:noFill/>
          <a:ln>
            <a:noFill/>
          </a:ln>
        </p:spPr>
        <p:txBody>
          <a:bodyPr anchorCtr="0" anchor="t" bIns="45700" lIns="91425" rIns="91425" wrap="square" tIns="45700">
            <a:noAutofit/>
          </a:bodyPr>
          <a:lstStyle/>
          <a:p>
            <a:pPr indent="0" lvl="0" marL="0" marR="0" rtl="0" algn="l">
              <a:lnSpc>
                <a:spcPct val="124000"/>
              </a:lnSpc>
              <a:spcBef>
                <a:spcPts val="0"/>
              </a:spcBef>
              <a:buNone/>
            </a:pPr>
            <a:r>
              <a:rPr lang="es-CL" sz="1500">
                <a:solidFill>
                  <a:srgbClr val="222222"/>
                </a:solidFill>
                <a:highlight>
                  <a:srgbClr val="FFFFFF"/>
                </a:highlight>
                <a:latin typeface="Calibri"/>
                <a:ea typeface="Calibri"/>
                <a:cs typeface="Calibri"/>
                <a:sym typeface="Calibri"/>
              </a:rPr>
              <a:t>Peterson et al (2006). </a:t>
            </a:r>
            <a:r>
              <a:rPr i="1" lang="es-CL" sz="1500">
                <a:solidFill>
                  <a:srgbClr val="222222"/>
                </a:solidFill>
                <a:highlight>
                  <a:srgbClr val="FFFFFF"/>
                </a:highlight>
                <a:latin typeface="Calibri"/>
                <a:ea typeface="Calibri"/>
                <a:cs typeface="Calibri"/>
                <a:sym typeface="Calibri"/>
              </a:rPr>
              <a:t>Ecological modelling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600" cy="572700"/>
          </a:xfrm>
          <a:prstGeom prst="rect">
            <a:avLst/>
          </a:prstGeom>
          <a:noFill/>
          <a:ln>
            <a:noFill/>
          </a:ln>
        </p:spPr>
        <p:txBody>
          <a:bodyPr anchorCtr="0" anchor="t" bIns="91425" lIns="91425" rIns="91425" wrap="square" tIns="91425">
            <a:noAutofit/>
          </a:bodyPr>
          <a:lstStyle/>
          <a:p>
            <a:pPr indent="-279400" lvl="0" marL="0" marR="0" rtl="0" algn="ctr">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222" name="Shape 222"/>
          <p:cNvSpPr txBox="1"/>
          <p:nvPr>
            <p:ph idx="1" type="body"/>
          </p:nvPr>
        </p:nvSpPr>
        <p:spPr>
          <a:xfrm>
            <a:off x="504550" y="707938"/>
            <a:ext cx="4283700" cy="3416400"/>
          </a:xfrm>
          <a:prstGeom prst="rect">
            <a:avLst/>
          </a:prstGeom>
          <a:noFill/>
          <a:ln>
            <a:noFill/>
          </a:ln>
        </p:spPr>
        <p:txBody>
          <a:bodyPr anchorCtr="0" anchor="t" bIns="91425" lIns="91425" rIns="91425" wrap="square" tIns="91425">
            <a:noAutofit/>
          </a:bodyPr>
          <a:lstStyle/>
          <a:p>
            <a:pPr indent="-5461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5461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5461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5461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5461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5461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431800" lvl="0" marL="342900" marR="0" rtl="0" algn="l">
              <a:spcBef>
                <a:spcPts val="0"/>
              </a:spcBef>
              <a:buClr>
                <a:srgbClr val="737373"/>
              </a:buClr>
              <a:buSzPts val="1400"/>
              <a:buFont typeface="Arial"/>
              <a:buNone/>
            </a:pPr>
            <a:r>
              <a:rPr b="0" i="0" lang="es-CL" sz="1400" u="none" cap="none" strike="noStrike">
                <a:solidFill>
                  <a:srgbClr val="737373"/>
                </a:solidFill>
                <a:latin typeface="Calibri"/>
                <a:ea typeface="Calibri"/>
                <a:cs typeface="Calibri"/>
                <a:sym typeface="Calibri"/>
              </a:rPr>
              <a:t> Light gray, 1 species lost; medium gray, 2 species lost; black, 3–4 species lost.</a:t>
            </a:r>
          </a:p>
        </p:txBody>
      </p:sp>
      <p:pic>
        <p:nvPicPr>
          <p:cNvPr id="223" name="Shape 223"/>
          <p:cNvPicPr preferRelativeResize="0"/>
          <p:nvPr/>
        </p:nvPicPr>
        <p:blipFill rotWithShape="1">
          <a:blip r:embed="rId3">
            <a:alphaModFix/>
          </a:blip>
          <a:srcRect b="0" l="0" r="30166" t="0"/>
          <a:stretch/>
        </p:blipFill>
        <p:spPr>
          <a:xfrm>
            <a:off x="5292080" y="2355726"/>
            <a:ext cx="3355800" cy="2711825"/>
          </a:xfrm>
          <a:prstGeom prst="rect">
            <a:avLst/>
          </a:prstGeom>
          <a:noFill/>
          <a:ln>
            <a:noFill/>
          </a:ln>
        </p:spPr>
      </p:pic>
      <p:pic>
        <p:nvPicPr>
          <p:cNvPr id="224" name="Shape 224"/>
          <p:cNvPicPr preferRelativeResize="0"/>
          <p:nvPr/>
        </p:nvPicPr>
        <p:blipFill rotWithShape="1">
          <a:blip r:embed="rId3">
            <a:alphaModFix/>
          </a:blip>
          <a:srcRect b="25928" l="69546" r="0" t="14021"/>
          <a:stretch/>
        </p:blipFill>
        <p:spPr>
          <a:xfrm>
            <a:off x="7177550" y="411510"/>
            <a:ext cx="1737850" cy="1933650"/>
          </a:xfrm>
          <a:prstGeom prst="rect">
            <a:avLst/>
          </a:prstGeom>
          <a:noFill/>
          <a:ln>
            <a:noFill/>
          </a:ln>
        </p:spPr>
      </p:pic>
      <p:pic>
        <p:nvPicPr>
          <p:cNvPr id="225" name="Shape 225"/>
          <p:cNvPicPr preferRelativeResize="0"/>
          <p:nvPr/>
        </p:nvPicPr>
        <p:blipFill rotWithShape="1">
          <a:blip r:embed="rId4">
            <a:alphaModFix/>
          </a:blip>
          <a:srcRect b="0" l="0" r="0" t="0"/>
          <a:stretch/>
        </p:blipFill>
        <p:spPr>
          <a:xfrm>
            <a:off x="386350" y="555526"/>
            <a:ext cx="4476750" cy="3171825"/>
          </a:xfrm>
          <a:prstGeom prst="rect">
            <a:avLst/>
          </a:prstGeom>
          <a:noFill/>
          <a:ln>
            <a:noFill/>
          </a:ln>
        </p:spPr>
      </p:pic>
      <p:sp>
        <p:nvSpPr>
          <p:cNvPr id="226" name="Shape 226"/>
          <p:cNvSpPr/>
          <p:nvPr/>
        </p:nvSpPr>
        <p:spPr>
          <a:xfrm>
            <a:off x="251520" y="4731990"/>
            <a:ext cx="4572000" cy="357790"/>
          </a:xfrm>
          <a:prstGeom prst="rect">
            <a:avLst/>
          </a:prstGeom>
          <a:noFill/>
          <a:ln>
            <a:noFill/>
          </a:ln>
        </p:spPr>
        <p:txBody>
          <a:bodyPr anchorCtr="0" anchor="t" bIns="45700" lIns="91425" rIns="91425" wrap="square" tIns="45700">
            <a:noAutofit/>
          </a:bodyPr>
          <a:lstStyle/>
          <a:p>
            <a:pPr indent="0" lvl="0" marL="0" marR="0" rtl="0" algn="l">
              <a:lnSpc>
                <a:spcPct val="124000"/>
              </a:lnSpc>
              <a:spcBef>
                <a:spcPts val="0"/>
              </a:spcBef>
              <a:buNone/>
            </a:pPr>
            <a:r>
              <a:rPr lang="es-CL" sz="1500">
                <a:solidFill>
                  <a:srgbClr val="222222"/>
                </a:solidFill>
                <a:highlight>
                  <a:srgbClr val="FFFFFF"/>
                </a:highlight>
                <a:latin typeface="Calibri"/>
                <a:ea typeface="Calibri"/>
                <a:cs typeface="Calibri"/>
                <a:sym typeface="Calibri"/>
              </a:rPr>
              <a:t>Peterson et al (2006). </a:t>
            </a:r>
            <a:r>
              <a:rPr i="1" lang="es-CL" sz="1500">
                <a:solidFill>
                  <a:srgbClr val="222222"/>
                </a:solidFill>
                <a:highlight>
                  <a:srgbClr val="FFFFFF"/>
                </a:highlight>
                <a:latin typeface="Calibri"/>
                <a:ea typeface="Calibri"/>
                <a:cs typeface="Calibri"/>
                <a:sym typeface="Calibri"/>
              </a:rPr>
              <a:t>Ecological modelling</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232" name="Shape 232"/>
          <p:cNvSpPr txBox="1"/>
          <p:nvPr>
            <p:ph idx="1" type="body"/>
          </p:nvPr>
        </p:nvSpPr>
        <p:spPr>
          <a:xfrm>
            <a:off x="457200" y="1200151"/>
            <a:ext cx="4042792" cy="3394472"/>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595959"/>
              </a:buClr>
              <a:buSzPts val="2600"/>
              <a:buFont typeface="Arial"/>
              <a:buChar char="•"/>
            </a:pPr>
            <a:r>
              <a:rPr b="0" i="0" lang="es-CL" sz="2600" u="none" cap="none" strike="noStrike">
                <a:solidFill>
                  <a:srgbClr val="595959"/>
                </a:solidFill>
                <a:latin typeface="Calibri"/>
                <a:ea typeface="Calibri"/>
                <a:cs typeface="Calibri"/>
                <a:sym typeface="Calibri"/>
              </a:rPr>
              <a:t>Proyección de población humana (2008), crecimiento de la ciudades</a:t>
            </a:r>
          </a:p>
          <a:p>
            <a:pPr indent="-342900" lvl="0" marL="342900" marR="0" rtl="0" algn="l">
              <a:spcBef>
                <a:spcPts val="520"/>
              </a:spcBef>
              <a:spcAft>
                <a:spcPts val="0"/>
              </a:spcAft>
              <a:buClr>
                <a:schemeClr val="dk1"/>
              </a:buClr>
              <a:buSzPts val="2600"/>
              <a:buFont typeface="Arial"/>
              <a:buNone/>
            </a:pPr>
            <a:r>
              <a:t/>
            </a:r>
            <a:endParaRPr b="0" i="0" sz="2600" u="none" cap="none" strike="noStrike">
              <a:solidFill>
                <a:srgbClr val="595959"/>
              </a:solidFill>
              <a:latin typeface="Calibri"/>
              <a:ea typeface="Calibri"/>
              <a:cs typeface="Calibri"/>
              <a:sym typeface="Calibri"/>
            </a:endParaRPr>
          </a:p>
          <a:p>
            <a:pPr indent="-342900" lvl="0" marL="342900" marR="0" rtl="0" algn="l">
              <a:spcBef>
                <a:spcPts val="520"/>
              </a:spcBef>
              <a:buClr>
                <a:srgbClr val="595959"/>
              </a:buClr>
              <a:buSzPts val="2600"/>
              <a:buFont typeface="Arial"/>
              <a:buChar char="•"/>
            </a:pPr>
            <a:r>
              <a:rPr b="0" i="0" lang="es-CL" sz="2600" u="none" cap="none" strike="noStrike">
                <a:solidFill>
                  <a:srgbClr val="595959"/>
                </a:solidFill>
                <a:latin typeface="Calibri"/>
                <a:ea typeface="Calibri"/>
                <a:cs typeface="Calibri"/>
                <a:sym typeface="Calibri"/>
              </a:rPr>
              <a:t>Ciudades costeras</a:t>
            </a:r>
          </a:p>
        </p:txBody>
      </p:sp>
      <p:pic>
        <p:nvPicPr>
          <p:cNvPr id="233" name="Shape 233"/>
          <p:cNvPicPr preferRelativeResize="0"/>
          <p:nvPr/>
        </p:nvPicPr>
        <p:blipFill rotWithShape="1">
          <a:blip r:embed="rId3">
            <a:alphaModFix/>
          </a:blip>
          <a:srcRect b="10974" l="36768" r="37521" t="50305"/>
          <a:stretch/>
        </p:blipFill>
        <p:spPr>
          <a:xfrm>
            <a:off x="4644008" y="1131590"/>
            <a:ext cx="4104456" cy="3475105"/>
          </a:xfrm>
          <a:prstGeom prst="rect">
            <a:avLst/>
          </a:prstGeom>
          <a:noFill/>
          <a:ln>
            <a:noFill/>
          </a:ln>
        </p:spPr>
      </p:pic>
      <p:sp>
        <p:nvSpPr>
          <p:cNvPr id="234" name="Shape 234"/>
          <p:cNvSpPr txBox="1"/>
          <p:nvPr/>
        </p:nvSpPr>
        <p:spPr>
          <a:xfrm>
            <a:off x="5436096" y="4731990"/>
            <a:ext cx="3456384" cy="3231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1500">
                <a:solidFill>
                  <a:schemeClr val="dk1"/>
                </a:solidFill>
                <a:latin typeface="Calibri"/>
                <a:ea typeface="Calibri"/>
                <a:cs typeface="Calibri"/>
                <a:sym typeface="Calibri"/>
              </a:rPr>
              <a:t>Grimm et al (2008) Science</a:t>
            </a:r>
          </a:p>
        </p:txBody>
      </p:sp>
      <p:sp>
        <p:nvSpPr>
          <p:cNvPr id="235" name="Shape 235"/>
          <p:cNvSpPr/>
          <p:nvPr/>
        </p:nvSpPr>
        <p:spPr>
          <a:xfrm rot="2750874">
            <a:off x="5239776" y="3796059"/>
            <a:ext cx="580230" cy="178845"/>
          </a:xfrm>
          <a:prstGeom prst="rect">
            <a:avLst/>
          </a:prstGeom>
          <a:noFill/>
          <a:ln cap="flat" cmpd="sng" w="28575">
            <a:solidFill>
              <a:schemeClr val="accent5"/>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36" name="Shape 236"/>
          <p:cNvSpPr/>
          <p:nvPr/>
        </p:nvSpPr>
        <p:spPr>
          <a:xfrm rot="2750874">
            <a:off x="7039271" y="3879304"/>
            <a:ext cx="772286" cy="162586"/>
          </a:xfrm>
          <a:prstGeom prst="rect">
            <a:avLst/>
          </a:prstGeom>
          <a:noFill/>
          <a:ln cap="flat" cmpd="sng" w="28575">
            <a:solidFill>
              <a:schemeClr val="accent5"/>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37" name="Shape 237"/>
          <p:cNvSpPr/>
          <p:nvPr/>
        </p:nvSpPr>
        <p:spPr>
          <a:xfrm rot="2750874">
            <a:off x="6373029" y="3959113"/>
            <a:ext cx="1130705" cy="178845"/>
          </a:xfrm>
          <a:prstGeom prst="rect">
            <a:avLst/>
          </a:prstGeom>
          <a:noFill/>
          <a:ln cap="flat" cmpd="sng" w="28575">
            <a:solidFill>
              <a:schemeClr val="accent5"/>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38" name="Shape 238"/>
          <p:cNvSpPr/>
          <p:nvPr/>
        </p:nvSpPr>
        <p:spPr>
          <a:xfrm rot="2750874">
            <a:off x="5753779" y="3812726"/>
            <a:ext cx="702078" cy="162586"/>
          </a:xfrm>
          <a:prstGeom prst="rect">
            <a:avLst/>
          </a:prstGeom>
          <a:noFill/>
          <a:ln cap="flat" cmpd="sng" w="28575">
            <a:solidFill>
              <a:schemeClr val="accent5"/>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39" name="Shape 239"/>
          <p:cNvSpPr/>
          <p:nvPr/>
        </p:nvSpPr>
        <p:spPr>
          <a:xfrm rot="2750874">
            <a:off x="7625987" y="3804597"/>
            <a:ext cx="702078" cy="178845"/>
          </a:xfrm>
          <a:prstGeom prst="rect">
            <a:avLst/>
          </a:prstGeom>
          <a:noFill/>
          <a:ln cap="flat" cmpd="sng" w="28575">
            <a:solidFill>
              <a:schemeClr val="accent5"/>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245" name="Shape 245"/>
          <p:cNvSpPr txBox="1"/>
          <p:nvPr>
            <p:ph idx="1" type="body"/>
          </p:nvPr>
        </p:nvSpPr>
        <p:spPr>
          <a:xfrm>
            <a:off x="457200" y="1200151"/>
            <a:ext cx="8229600" cy="3394472"/>
          </a:xfrm>
          <a:prstGeom prst="rect">
            <a:avLst/>
          </a:prstGeom>
          <a:noFill/>
          <a:ln>
            <a:noFill/>
          </a:ln>
        </p:spPr>
        <p:txBody>
          <a:bodyPr anchorCtr="0" anchor="t" bIns="45700" lIns="91425" rIns="91425" wrap="square" tIns="45700">
            <a:noAutofit/>
          </a:bodyPr>
          <a:lstStyle/>
          <a:p>
            <a:pPr indent="-342900" lvl="0" marL="342900" marR="0" rtl="0" algn="l">
              <a:spcBef>
                <a:spcPts val="0"/>
              </a:spcBef>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Resultado de imagen para coastal cities" id="246" name="Shape 246"/>
          <p:cNvPicPr preferRelativeResize="0"/>
          <p:nvPr/>
        </p:nvPicPr>
        <p:blipFill rotWithShape="1">
          <a:blip r:embed="rId3">
            <a:alphaModFix/>
          </a:blip>
          <a:srcRect b="0" l="0" r="0" t="0"/>
          <a:stretch/>
        </p:blipFill>
        <p:spPr>
          <a:xfrm>
            <a:off x="3275856" y="302993"/>
            <a:ext cx="5902222" cy="4626469"/>
          </a:xfrm>
          <a:prstGeom prst="rect">
            <a:avLst/>
          </a:prstGeom>
          <a:noFill/>
          <a:ln>
            <a:noFill/>
          </a:ln>
        </p:spPr>
      </p:pic>
      <p:pic>
        <p:nvPicPr>
          <p:cNvPr descr="Resultado de imagen para coastal cities" id="247" name="Shape 247"/>
          <p:cNvPicPr preferRelativeResize="0"/>
          <p:nvPr/>
        </p:nvPicPr>
        <p:blipFill rotWithShape="1">
          <a:blip r:embed="rId4">
            <a:alphaModFix/>
          </a:blip>
          <a:srcRect b="0" l="0" r="0" t="0"/>
          <a:stretch/>
        </p:blipFill>
        <p:spPr>
          <a:xfrm>
            <a:off x="0" y="8526"/>
            <a:ext cx="3707904" cy="2780928"/>
          </a:xfrm>
          <a:prstGeom prst="rect">
            <a:avLst/>
          </a:prstGeom>
          <a:noFill/>
          <a:ln>
            <a:noFill/>
          </a:ln>
        </p:spPr>
      </p:pic>
      <p:pic>
        <p:nvPicPr>
          <p:cNvPr descr="Imagen relacionada" id="248" name="Shape 248"/>
          <p:cNvPicPr preferRelativeResize="0"/>
          <p:nvPr/>
        </p:nvPicPr>
        <p:blipFill rotWithShape="1">
          <a:blip r:embed="rId5">
            <a:alphaModFix/>
          </a:blip>
          <a:srcRect b="0" l="0" r="0" t="0"/>
          <a:stretch/>
        </p:blipFill>
        <p:spPr>
          <a:xfrm>
            <a:off x="-335732" y="2616228"/>
            <a:ext cx="4043636" cy="2527272"/>
          </a:xfrm>
          <a:prstGeom prst="rect">
            <a:avLst/>
          </a:prstGeom>
          <a:noFill/>
          <a:ln>
            <a:noFill/>
          </a:ln>
        </p:spPr>
      </p:pic>
      <p:pic>
        <p:nvPicPr>
          <p:cNvPr descr="Imagen relacionada" id="249" name="Shape 249"/>
          <p:cNvPicPr preferRelativeResize="0"/>
          <p:nvPr/>
        </p:nvPicPr>
        <p:blipFill rotWithShape="1">
          <a:blip r:embed="rId6">
            <a:alphaModFix/>
          </a:blip>
          <a:srcRect b="0" l="0" r="0" t="0"/>
          <a:stretch/>
        </p:blipFill>
        <p:spPr>
          <a:xfrm>
            <a:off x="6871582" y="-1"/>
            <a:ext cx="2400000" cy="180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5796136" y="277987"/>
            <a:ext cx="2808312" cy="2077739"/>
          </a:xfrm>
          <a:prstGeom prst="rect">
            <a:avLst/>
          </a:prstGeom>
          <a:noFill/>
          <a:ln>
            <a:noFill/>
          </a:ln>
        </p:spPr>
        <p:txBody>
          <a:bodyPr anchorCtr="0" anchor="ctr" bIns="45700" lIns="91425" rIns="91425" wrap="square" tIns="45700">
            <a:noAutofit/>
          </a:bodyPr>
          <a:lstStyle/>
          <a:p>
            <a:pPr indent="-190500" lvl="0" marL="0" marR="0" rtl="0" algn="ctr">
              <a:spcBef>
                <a:spcPts val="0"/>
              </a:spcBef>
              <a:buClr>
                <a:srgbClr val="595959"/>
              </a:buClr>
              <a:buSzPts val="3000"/>
              <a:buFont typeface="Calibri"/>
              <a:buNone/>
            </a:pPr>
            <a:r>
              <a:rPr b="1" i="0" lang="es-CL" sz="3000" u="none" cap="none" strike="noStrike">
                <a:solidFill>
                  <a:srgbClr val="595959"/>
                </a:solidFill>
                <a:latin typeface="Calibri"/>
                <a:ea typeface="Calibri"/>
                <a:cs typeface="Calibri"/>
                <a:sym typeface="Calibri"/>
              </a:rPr>
              <a:t>Presencia de especies costeras</a:t>
            </a:r>
          </a:p>
        </p:txBody>
      </p:sp>
      <p:pic>
        <p:nvPicPr>
          <p:cNvPr descr="C:\Users\Capes 01\Google Drive\Documents\Documents\Doctorado\Fronteras\FINAL\mapachile2.png" id="255" name="Shape 255"/>
          <p:cNvPicPr preferRelativeResize="0"/>
          <p:nvPr/>
        </p:nvPicPr>
        <p:blipFill rotWithShape="1">
          <a:blip r:embed="rId3">
            <a:alphaModFix/>
          </a:blip>
          <a:srcRect b="0" l="0" r="0" t="0"/>
          <a:stretch/>
        </p:blipFill>
        <p:spPr>
          <a:xfrm>
            <a:off x="251520" y="274176"/>
            <a:ext cx="5544616" cy="4566832"/>
          </a:xfrm>
          <a:prstGeom prst="rect">
            <a:avLst/>
          </a:prstGeom>
          <a:noFill/>
          <a:ln>
            <a:noFill/>
          </a:ln>
        </p:spPr>
      </p:pic>
      <p:sp>
        <p:nvSpPr>
          <p:cNvPr id="256" name="Shape 256"/>
          <p:cNvSpPr txBox="1"/>
          <p:nvPr/>
        </p:nvSpPr>
        <p:spPr>
          <a:xfrm>
            <a:off x="5292080" y="3219821"/>
            <a:ext cx="3394720" cy="1374801"/>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595959"/>
              </a:buClr>
              <a:buSzPts val="2600"/>
              <a:buFont typeface="Arial"/>
              <a:buChar char="-"/>
            </a:pPr>
            <a:r>
              <a:rPr lang="es-CL" sz="2600">
                <a:solidFill>
                  <a:srgbClr val="595959"/>
                </a:solidFill>
                <a:latin typeface="Calibri"/>
                <a:ea typeface="Calibri"/>
                <a:cs typeface="Calibri"/>
                <a:sym typeface="Calibri"/>
              </a:rPr>
              <a:t>GBIF</a:t>
            </a:r>
          </a:p>
          <a:p>
            <a:pPr indent="-342900" lvl="0" marL="342900" marR="0" rtl="0" algn="l">
              <a:spcBef>
                <a:spcPts val="520"/>
              </a:spcBef>
              <a:buClr>
                <a:srgbClr val="595959"/>
              </a:buClr>
              <a:buSzPts val="2600"/>
              <a:buFont typeface="Arial"/>
              <a:buChar char="-"/>
            </a:pPr>
            <a:r>
              <a:rPr lang="es-CL" sz="2600">
                <a:solidFill>
                  <a:srgbClr val="595959"/>
                </a:solidFill>
                <a:latin typeface="Calibri"/>
                <a:ea typeface="Calibri"/>
                <a:cs typeface="Calibri"/>
                <a:sym typeface="Calibri"/>
              </a:rPr>
              <a:t>Costa Chile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457200" y="-20538"/>
            <a:ext cx="8229600" cy="857250"/>
          </a:xfrm>
          <a:prstGeom prst="rect">
            <a:avLst/>
          </a:prstGeom>
          <a:noFill/>
          <a:ln>
            <a:noFill/>
          </a:ln>
        </p:spPr>
        <p:txBody>
          <a:bodyPr anchorCtr="0" anchor="ctr" bIns="45700" lIns="91425" rIns="91425" wrap="square" tIns="45700">
            <a:noAutofit/>
          </a:bodyPr>
          <a:lstStyle/>
          <a:p>
            <a:pPr indent="-190500" lvl="0" marL="0" marR="0" rtl="0" algn="r">
              <a:spcBef>
                <a:spcPts val="0"/>
              </a:spcBef>
              <a:buClr>
                <a:srgbClr val="595959"/>
              </a:buClr>
              <a:buSzPts val="3000"/>
              <a:buFont typeface="Calibri"/>
              <a:buNone/>
            </a:pPr>
            <a:r>
              <a:rPr b="1" i="0" lang="es-CL" sz="3000" u="none" cap="none" strike="noStrike">
                <a:solidFill>
                  <a:srgbClr val="595959"/>
                </a:solidFill>
                <a:latin typeface="Calibri"/>
                <a:ea typeface="Calibri"/>
                <a:cs typeface="Calibri"/>
                <a:sym typeface="Calibri"/>
              </a:rPr>
              <a:t>Cuantificación de la urbanización</a:t>
            </a:r>
          </a:p>
        </p:txBody>
      </p:sp>
      <p:sp>
        <p:nvSpPr>
          <p:cNvPr id="262" name="Shape 262"/>
          <p:cNvSpPr txBox="1"/>
          <p:nvPr/>
        </p:nvSpPr>
        <p:spPr>
          <a:xfrm>
            <a:off x="2771800" y="4515966"/>
            <a:ext cx="6120680" cy="569387"/>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s-CL" sz="1600">
                <a:solidFill>
                  <a:schemeClr val="dk1"/>
                </a:solidFill>
                <a:latin typeface="Calibri"/>
                <a:ea typeface="Calibri"/>
                <a:cs typeface="Calibri"/>
                <a:sym typeface="Calibri"/>
              </a:rPr>
              <a:t>Global 1-km Consensus Land Cover:</a:t>
            </a:r>
          </a:p>
          <a:p>
            <a:pPr indent="0" lvl="0" marL="0" marR="0" rtl="0" algn="r">
              <a:spcBef>
                <a:spcPts val="0"/>
              </a:spcBef>
              <a:buNone/>
            </a:pPr>
            <a:r>
              <a:rPr lang="es-CL" sz="1500">
                <a:solidFill>
                  <a:schemeClr val="dk1"/>
                </a:solidFill>
                <a:latin typeface="Calibri"/>
                <a:ea typeface="Calibri"/>
                <a:cs typeface="Calibri"/>
                <a:sym typeface="Calibri"/>
              </a:rPr>
              <a:t>Tuanmu &amp; Jetz (2014) Global Ecology and Biogeography</a:t>
            </a:r>
          </a:p>
        </p:txBody>
      </p:sp>
      <p:pic>
        <p:nvPicPr>
          <p:cNvPr descr="Recorte de pantalla" id="263" name="Shape 263"/>
          <p:cNvPicPr preferRelativeResize="0"/>
          <p:nvPr>
            <p:ph idx="1" type="body"/>
          </p:nvPr>
        </p:nvPicPr>
        <p:blipFill rotWithShape="1">
          <a:blip r:embed="rId3">
            <a:alphaModFix/>
          </a:blip>
          <a:srcRect b="0" l="0" r="0" t="0"/>
          <a:stretch/>
        </p:blipFill>
        <p:spPr>
          <a:xfrm>
            <a:off x="251519" y="627534"/>
            <a:ext cx="6055514" cy="3913085"/>
          </a:xfrm>
          <a:prstGeom prst="rect">
            <a:avLst/>
          </a:prstGeom>
          <a:noFill/>
          <a:ln>
            <a:noFill/>
          </a:ln>
        </p:spPr>
      </p:pic>
      <p:sp>
        <p:nvSpPr>
          <p:cNvPr id="264" name="Shape 264"/>
          <p:cNvSpPr/>
          <p:nvPr/>
        </p:nvSpPr>
        <p:spPr>
          <a:xfrm>
            <a:off x="373764" y="2357291"/>
            <a:ext cx="2397623" cy="204247"/>
          </a:xfrm>
          <a:prstGeom prst="rect">
            <a:avLst/>
          </a:prstGeom>
          <a:noFill/>
          <a:ln cap="flat" cmpd="sng" w="28575">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177800" lvl="0" marL="0" marR="0" rtl="0" algn="l">
              <a:spcBef>
                <a:spcPts val="0"/>
              </a:spcBef>
              <a:buClr>
                <a:schemeClr val="dk1"/>
              </a:buClr>
              <a:buSzPts val="2800"/>
              <a:buFont typeface="Calibri"/>
              <a:buNone/>
            </a:pPr>
            <a:r>
              <a:rPr b="0" i="0" lang="es-CL" sz="2800" u="none" cap="none" strike="noStrike">
                <a:solidFill>
                  <a:schemeClr val="dk1"/>
                </a:solidFill>
                <a:latin typeface="Calibri"/>
                <a:ea typeface="Calibri"/>
                <a:cs typeface="Calibri"/>
                <a:sym typeface="Calibri"/>
              </a:rPr>
              <a:t>Cambio de uso de suelo: modificación del hábitat</a:t>
            </a:r>
          </a:p>
        </p:txBody>
      </p:sp>
      <p:sp>
        <p:nvSpPr>
          <p:cNvPr id="100" name="Shape 100"/>
          <p:cNvSpPr txBox="1"/>
          <p:nvPr>
            <p:ph idx="1" type="body"/>
          </p:nvPr>
        </p:nvSpPr>
        <p:spPr>
          <a:xfrm>
            <a:off x="457200" y="1200151"/>
            <a:ext cx="4402832" cy="2739751"/>
          </a:xfrm>
          <a:prstGeom prst="rect">
            <a:avLst/>
          </a:prstGeom>
          <a:noFill/>
          <a:ln>
            <a:noFill/>
          </a:ln>
        </p:spPr>
        <p:txBody>
          <a:bodyPr anchorCtr="0" anchor="t" bIns="45700" lIns="91425" rIns="91425" wrap="square" tIns="45700">
            <a:noAutofit/>
          </a:bodyPr>
          <a:lstStyle/>
          <a:p>
            <a:pPr indent="-342900" lvl="0" marL="342900" marR="0" rtl="0" algn="l">
              <a:lnSpc>
                <a:spcPct val="90000"/>
              </a:lnSpc>
              <a:spcBef>
                <a:spcPts val="0"/>
              </a:spcBef>
              <a:spcAft>
                <a:spcPts val="0"/>
              </a:spcAft>
              <a:buClr>
                <a:srgbClr val="595959"/>
              </a:buClr>
              <a:buSzPts val="2400"/>
              <a:buFont typeface="Arial"/>
              <a:buChar char="•"/>
            </a:pPr>
            <a:r>
              <a:rPr b="0" i="0" lang="es-CL" sz="2400" u="none" cap="none" strike="noStrike">
                <a:solidFill>
                  <a:srgbClr val="595959"/>
                </a:solidFill>
                <a:latin typeface="Calibri"/>
                <a:ea typeface="Calibri"/>
                <a:cs typeface="Calibri"/>
                <a:sym typeface="Calibri"/>
              </a:rPr>
              <a:t>Human </a:t>
            </a:r>
            <a:r>
              <a:rPr b="0" i="1" lang="es-CL" sz="2400" u="none" cap="none" strike="noStrike">
                <a:solidFill>
                  <a:srgbClr val="595959"/>
                </a:solidFill>
                <a:latin typeface="Calibri"/>
                <a:ea typeface="Calibri"/>
                <a:cs typeface="Calibri"/>
                <a:sym typeface="Calibri"/>
              </a:rPr>
              <a:t>footprint: p</a:t>
            </a:r>
            <a:r>
              <a:rPr b="0" i="0" lang="es-CL" sz="2400" u="none" cap="none" strike="noStrike">
                <a:solidFill>
                  <a:srgbClr val="595959"/>
                </a:solidFill>
                <a:latin typeface="Calibri"/>
                <a:ea typeface="Calibri"/>
                <a:cs typeface="Calibri"/>
                <a:sym typeface="Calibri"/>
              </a:rPr>
              <a:t>orcentaje de la influencia relativa del ser humano en cada bioma terrestre</a:t>
            </a:r>
          </a:p>
          <a:p>
            <a:pPr indent="-342900" lvl="0" marL="342900" marR="0" rtl="0" algn="l">
              <a:lnSpc>
                <a:spcPct val="90000"/>
              </a:lnSpc>
              <a:spcBef>
                <a:spcPts val="480"/>
              </a:spcBef>
              <a:spcAft>
                <a:spcPts val="0"/>
              </a:spcAft>
              <a:buClr>
                <a:schemeClr val="dk1"/>
              </a:buClr>
              <a:buSzPts val="2400"/>
              <a:buFont typeface="Arial"/>
              <a:buNone/>
            </a:pPr>
            <a:r>
              <a:t/>
            </a:r>
            <a:endParaRPr b="0" i="0" sz="2400" u="none" cap="none" strike="noStrike">
              <a:solidFill>
                <a:srgbClr val="595959"/>
              </a:solidFill>
              <a:latin typeface="Calibri"/>
              <a:ea typeface="Calibri"/>
              <a:cs typeface="Calibri"/>
              <a:sym typeface="Calibri"/>
            </a:endParaRPr>
          </a:p>
          <a:p>
            <a:pPr indent="-342900" lvl="0" marL="342900" marR="0" rtl="0" algn="l">
              <a:lnSpc>
                <a:spcPct val="90000"/>
              </a:lnSpc>
              <a:spcBef>
                <a:spcPts val="480"/>
              </a:spcBef>
              <a:spcAft>
                <a:spcPts val="0"/>
              </a:spcAft>
              <a:buClr>
                <a:srgbClr val="595959"/>
              </a:buClr>
              <a:buSzPts val="2400"/>
              <a:buFont typeface="Arial"/>
              <a:buChar char="•"/>
            </a:pPr>
            <a:r>
              <a:rPr b="0" i="0" lang="es-CL" sz="2400" u="none" cap="none" strike="noStrike">
                <a:solidFill>
                  <a:srgbClr val="595959"/>
                </a:solidFill>
                <a:latin typeface="Calibri"/>
                <a:ea typeface="Calibri"/>
                <a:cs typeface="Calibri"/>
                <a:sym typeface="Calibri"/>
              </a:rPr>
              <a:t>Transformación del hábitat: Zonas urbanas y agrícolas</a:t>
            </a:r>
          </a:p>
          <a:p>
            <a:pPr indent="-342900" lvl="0" marL="342900" marR="0" rtl="0" algn="l">
              <a:lnSpc>
                <a:spcPct val="90000"/>
              </a:lnSpc>
              <a:spcBef>
                <a:spcPts val="480"/>
              </a:spcBef>
              <a:spcAft>
                <a:spcPts val="0"/>
              </a:spcAft>
              <a:buClr>
                <a:schemeClr val="dk1"/>
              </a:buClr>
              <a:buSzPts val="2400"/>
              <a:buFont typeface="Arial"/>
              <a:buNone/>
            </a:pPr>
            <a:r>
              <a:t/>
            </a:r>
            <a:endParaRPr b="0" i="0" sz="2400" u="none" cap="none" strike="noStrike">
              <a:solidFill>
                <a:srgbClr val="595959"/>
              </a:solidFill>
              <a:latin typeface="Calibri"/>
              <a:ea typeface="Calibri"/>
              <a:cs typeface="Calibri"/>
              <a:sym typeface="Calibri"/>
            </a:endParaRPr>
          </a:p>
          <a:p>
            <a:pPr indent="-342900" lvl="0" marL="342900" marR="0" rtl="0" algn="l">
              <a:lnSpc>
                <a:spcPct val="90000"/>
              </a:lnSpc>
              <a:spcBef>
                <a:spcPts val="480"/>
              </a:spcBef>
              <a:spcAft>
                <a:spcPts val="0"/>
              </a:spcAft>
              <a:buClr>
                <a:schemeClr val="dk1"/>
              </a:buClr>
              <a:buSzPts val="2400"/>
              <a:buFont typeface="Arial"/>
              <a:buNone/>
            </a:pPr>
            <a:r>
              <a:t/>
            </a:r>
            <a:endParaRPr b="0" i="0" sz="2400" u="none" cap="none" strike="noStrike">
              <a:solidFill>
                <a:srgbClr val="595959"/>
              </a:solidFill>
              <a:latin typeface="Calibri"/>
              <a:ea typeface="Calibri"/>
              <a:cs typeface="Calibri"/>
              <a:sym typeface="Calibri"/>
            </a:endParaRPr>
          </a:p>
          <a:p>
            <a:pPr indent="-342900" lvl="0" marL="342900" marR="0" rtl="0" algn="l">
              <a:lnSpc>
                <a:spcPct val="90000"/>
              </a:lnSpc>
              <a:spcBef>
                <a:spcPts val="480"/>
              </a:spcBef>
              <a:buClr>
                <a:schemeClr val="dk1"/>
              </a:buClr>
              <a:buSzPts val="2400"/>
              <a:buFont typeface="Arial"/>
              <a:buNone/>
            </a:pPr>
            <a:r>
              <a:t/>
            </a:r>
            <a:endParaRPr b="0" i="0" sz="2400" u="none" cap="none" strike="noStrike">
              <a:solidFill>
                <a:srgbClr val="595959"/>
              </a:solidFill>
              <a:latin typeface="Calibri"/>
              <a:ea typeface="Calibri"/>
              <a:cs typeface="Calibri"/>
              <a:sym typeface="Calibri"/>
            </a:endParaRPr>
          </a:p>
        </p:txBody>
      </p:sp>
      <p:pic>
        <p:nvPicPr>
          <p:cNvPr descr="http://sedac.ciesin.columbia.edu/downloads/maps/wildareas-v2/wildareas-v2-human-footprint-geographic/hfp-south-america.jpg" id="101" name="Shape 101"/>
          <p:cNvPicPr preferRelativeResize="0"/>
          <p:nvPr/>
        </p:nvPicPr>
        <p:blipFill rotWithShape="1">
          <a:blip r:embed="rId3">
            <a:alphaModFix/>
          </a:blip>
          <a:srcRect b="3549" l="0" r="0" t="10942"/>
          <a:stretch/>
        </p:blipFill>
        <p:spPr>
          <a:xfrm>
            <a:off x="3264997" y="-1338755"/>
            <a:ext cx="5626826" cy="6228626"/>
          </a:xfrm>
          <a:prstGeom prst="rect">
            <a:avLst/>
          </a:prstGeom>
          <a:noFill/>
          <a:ln>
            <a:noFill/>
          </a:ln>
        </p:spPr>
      </p:pic>
      <p:sp>
        <p:nvSpPr>
          <p:cNvPr id="102" name="Shape 102"/>
          <p:cNvSpPr/>
          <p:nvPr/>
        </p:nvSpPr>
        <p:spPr>
          <a:xfrm>
            <a:off x="251520" y="4480833"/>
            <a:ext cx="3078600" cy="338554"/>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s-CL" sz="1600" u="none" cap="none" strike="noStrike">
                <a:solidFill>
                  <a:schemeClr val="dk1"/>
                </a:solidFill>
                <a:latin typeface="Calibri"/>
                <a:ea typeface="Calibri"/>
                <a:cs typeface="Calibri"/>
                <a:sym typeface="Calibri"/>
              </a:rPr>
              <a:t>Sanderson et al. (2002). </a:t>
            </a:r>
            <a:r>
              <a:rPr b="0" i="1" lang="es-CL" sz="1600" u="none" cap="none" strike="noStrike">
                <a:solidFill>
                  <a:schemeClr val="dk1"/>
                </a:solidFill>
                <a:latin typeface="Calibri"/>
                <a:ea typeface="Calibri"/>
                <a:cs typeface="Calibri"/>
                <a:sym typeface="Calibri"/>
              </a:rPr>
              <a:t>BioScience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190500" lvl="0" marL="0" marR="0" rtl="0" algn="l">
              <a:spcBef>
                <a:spcPts val="0"/>
              </a:spcBef>
              <a:buClr>
                <a:schemeClr val="dk1"/>
              </a:buClr>
              <a:buSzPts val="3000"/>
              <a:buFont typeface="Calibri"/>
              <a:buNone/>
            </a:pPr>
            <a:r>
              <a:rPr b="0" i="0" lang="es-CL" sz="3000" u="none" cap="none" strike="noStrike">
                <a:solidFill>
                  <a:schemeClr val="dk1"/>
                </a:solidFill>
                <a:latin typeface="Calibri"/>
                <a:ea typeface="Calibri"/>
                <a:cs typeface="Calibri"/>
                <a:sym typeface="Calibri"/>
              </a:rPr>
              <a:t> Testeo: Presencia de especies se vería modificada por el porcentaje de urbanización en la costa</a:t>
            </a:r>
          </a:p>
        </p:txBody>
      </p:sp>
      <p:pic>
        <p:nvPicPr>
          <p:cNvPr descr="Recorte de pantalla" id="270" name="Shape 270"/>
          <p:cNvPicPr preferRelativeResize="0"/>
          <p:nvPr>
            <p:ph idx="1" type="body"/>
          </p:nvPr>
        </p:nvPicPr>
        <p:blipFill rotWithShape="1">
          <a:blip r:embed="rId3">
            <a:alphaModFix/>
          </a:blip>
          <a:srcRect b="18382" l="0" r="0" t="0"/>
          <a:stretch/>
        </p:blipFill>
        <p:spPr>
          <a:xfrm>
            <a:off x="395536" y="1409923"/>
            <a:ext cx="5443841" cy="3322067"/>
          </a:xfrm>
          <a:prstGeom prst="rect">
            <a:avLst/>
          </a:prstGeom>
          <a:noFill/>
          <a:ln>
            <a:noFill/>
          </a:ln>
        </p:spPr>
      </p:pic>
      <p:cxnSp>
        <p:nvCxnSpPr>
          <p:cNvPr id="271" name="Shape 271"/>
          <p:cNvCxnSpPr/>
          <p:nvPr/>
        </p:nvCxnSpPr>
        <p:spPr>
          <a:xfrm flipH="1" rot="10800000">
            <a:off x="3491880" y="1872168"/>
            <a:ext cx="3374100" cy="1275645"/>
          </a:xfrm>
          <a:prstGeom prst="straightConnector1">
            <a:avLst/>
          </a:prstGeom>
          <a:noFill/>
          <a:ln cap="flat" cmpd="sng" w="9525">
            <a:solidFill>
              <a:srgbClr val="4F6128"/>
            </a:solidFill>
            <a:prstDash val="solid"/>
            <a:round/>
            <a:headEnd len="med" w="med" type="none"/>
            <a:tailEnd len="med" w="med" type="none"/>
          </a:ln>
        </p:spPr>
      </p:cxnSp>
      <p:sp>
        <p:nvSpPr>
          <p:cNvPr id="272" name="Shape 272"/>
          <p:cNvSpPr txBox="1"/>
          <p:nvPr/>
        </p:nvSpPr>
        <p:spPr>
          <a:xfrm>
            <a:off x="6865980" y="1625946"/>
            <a:ext cx="936104" cy="492443"/>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s-CL" sz="2600">
                <a:solidFill>
                  <a:srgbClr val="4F6128"/>
                </a:solidFill>
                <a:latin typeface="Calibri"/>
                <a:ea typeface="Calibri"/>
                <a:cs typeface="Calibri"/>
                <a:sym typeface="Calibri"/>
              </a:rPr>
              <a:t>100% </a:t>
            </a:r>
          </a:p>
        </p:txBody>
      </p:sp>
      <p:cxnSp>
        <p:nvCxnSpPr>
          <p:cNvPr id="273" name="Shape 273"/>
          <p:cNvCxnSpPr/>
          <p:nvPr/>
        </p:nvCxnSpPr>
        <p:spPr>
          <a:xfrm flipH="1" rot="10800000">
            <a:off x="3779912" y="2592249"/>
            <a:ext cx="3096344" cy="720079"/>
          </a:xfrm>
          <a:prstGeom prst="straightConnector1">
            <a:avLst/>
          </a:prstGeom>
          <a:noFill/>
          <a:ln cap="flat" cmpd="sng" w="9525">
            <a:solidFill>
              <a:schemeClr val="accent3"/>
            </a:solidFill>
            <a:prstDash val="solid"/>
            <a:round/>
            <a:headEnd len="med" w="med" type="none"/>
            <a:tailEnd len="med" w="med" type="none"/>
          </a:ln>
        </p:spPr>
      </p:cxnSp>
      <p:sp>
        <p:nvSpPr>
          <p:cNvPr id="274" name="Shape 274"/>
          <p:cNvSpPr txBox="1"/>
          <p:nvPr/>
        </p:nvSpPr>
        <p:spPr>
          <a:xfrm>
            <a:off x="6876256" y="2346027"/>
            <a:ext cx="936104" cy="492443"/>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s-CL" sz="2600">
                <a:solidFill>
                  <a:schemeClr val="accent3"/>
                </a:solidFill>
                <a:latin typeface="Calibri"/>
                <a:ea typeface="Calibri"/>
                <a:cs typeface="Calibri"/>
                <a:sym typeface="Calibri"/>
              </a:rPr>
              <a:t>36% </a:t>
            </a:r>
          </a:p>
        </p:txBody>
      </p:sp>
      <p:cxnSp>
        <p:nvCxnSpPr>
          <p:cNvPr id="275" name="Shape 275"/>
          <p:cNvCxnSpPr/>
          <p:nvPr/>
        </p:nvCxnSpPr>
        <p:spPr>
          <a:xfrm flipH="1" rot="10800000">
            <a:off x="3779912" y="3312329"/>
            <a:ext cx="3096344" cy="339542"/>
          </a:xfrm>
          <a:prstGeom prst="straightConnector1">
            <a:avLst/>
          </a:prstGeom>
          <a:noFill/>
          <a:ln cap="flat" cmpd="sng" w="9525">
            <a:solidFill>
              <a:schemeClr val="accent6"/>
            </a:solidFill>
            <a:prstDash val="solid"/>
            <a:round/>
            <a:headEnd len="med" w="med" type="none"/>
            <a:tailEnd len="med" w="med" type="none"/>
          </a:ln>
        </p:spPr>
      </p:cxnSp>
      <p:sp>
        <p:nvSpPr>
          <p:cNvPr id="276" name="Shape 276"/>
          <p:cNvSpPr txBox="1"/>
          <p:nvPr/>
        </p:nvSpPr>
        <p:spPr>
          <a:xfrm>
            <a:off x="6876256" y="3066107"/>
            <a:ext cx="936104" cy="492443"/>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s-CL" sz="2600">
                <a:solidFill>
                  <a:schemeClr val="accent6"/>
                </a:solidFill>
                <a:latin typeface="Calibri"/>
                <a:ea typeface="Calibri"/>
                <a:cs typeface="Calibri"/>
                <a:sym typeface="Calibri"/>
              </a:rPr>
              <a:t>17%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282" name="Shape 282"/>
          <p:cNvSpPr txBox="1"/>
          <p:nvPr>
            <p:ph idx="1" type="body"/>
          </p:nvPr>
        </p:nvSpPr>
        <p:spPr>
          <a:xfrm>
            <a:off x="457200" y="1200151"/>
            <a:ext cx="8229600" cy="3394472"/>
          </a:xfrm>
          <a:prstGeom prst="rect">
            <a:avLst/>
          </a:prstGeom>
          <a:noFill/>
          <a:ln>
            <a:noFill/>
          </a:ln>
        </p:spPr>
        <p:txBody>
          <a:bodyPr anchorCtr="0" anchor="t" bIns="45700" lIns="91425" rIns="91425" wrap="square" tIns="45700">
            <a:noAutofit/>
          </a:bodyPr>
          <a:lstStyle/>
          <a:p>
            <a:pPr indent="-342900" lvl="0" marL="342900" marR="0" rtl="0" algn="l">
              <a:spcBef>
                <a:spcPts val="0"/>
              </a:spcBef>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C:\Users\Capes 01\Documents\sp_urbana_plot.png" id="283" name="Shape 283"/>
          <p:cNvPicPr preferRelativeResize="0"/>
          <p:nvPr/>
        </p:nvPicPr>
        <p:blipFill rotWithShape="1">
          <a:blip r:embed="rId3">
            <a:alphaModFix/>
          </a:blip>
          <a:srcRect b="0" l="0" r="0" t="0"/>
          <a:stretch/>
        </p:blipFill>
        <p:spPr>
          <a:xfrm>
            <a:off x="251520" y="987575"/>
            <a:ext cx="7560840" cy="40003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pic>
        <p:nvPicPr>
          <p:cNvPr descr="C:\Users\Capes 01\Google Drive\Documents\Documents\Doctorado\Fronteras\FINAL\fobplot.png" id="289" name="Shape 289"/>
          <p:cNvPicPr preferRelativeResize="0"/>
          <p:nvPr/>
        </p:nvPicPr>
        <p:blipFill rotWithShape="1">
          <a:blip r:embed="rId3">
            <a:alphaModFix/>
          </a:blip>
          <a:srcRect b="0" l="0" r="0" t="0"/>
          <a:stretch/>
        </p:blipFill>
        <p:spPr>
          <a:xfrm>
            <a:off x="251520" y="670856"/>
            <a:ext cx="5979857" cy="3845110"/>
          </a:xfrm>
          <a:prstGeom prst="rect">
            <a:avLst/>
          </a:prstGeom>
          <a:noFill/>
          <a:ln cap="flat" cmpd="sng" w="9525">
            <a:solidFill>
              <a:schemeClr val="accent1"/>
            </a:solidFill>
            <a:prstDash val="solid"/>
            <a:round/>
            <a:headEnd len="med" w="med" type="none"/>
            <a:tailEnd len="med" w="med" type="none"/>
          </a:ln>
        </p:spPr>
      </p:pic>
      <p:sp>
        <p:nvSpPr>
          <p:cNvPr id="290" name="Shape 290"/>
          <p:cNvSpPr txBox="1"/>
          <p:nvPr>
            <p:ph idx="1" type="body"/>
          </p:nvPr>
        </p:nvSpPr>
        <p:spPr>
          <a:xfrm>
            <a:off x="457200" y="1200151"/>
            <a:ext cx="8229600" cy="3394472"/>
          </a:xfrm>
          <a:prstGeom prst="rect">
            <a:avLst/>
          </a:prstGeom>
          <a:noFill/>
          <a:ln>
            <a:noFill/>
          </a:ln>
        </p:spPr>
        <p:txBody>
          <a:bodyPr anchorCtr="0" anchor="t" bIns="45700" lIns="91425" rIns="91425" wrap="square" tIns="45700">
            <a:noAutofit/>
          </a:bodyPr>
          <a:lstStyle/>
          <a:p>
            <a:pPr indent="-342900" lvl="0" marL="342900" marR="0" rtl="0" algn="l">
              <a:spcBef>
                <a:spcPts val="0"/>
              </a:spcBef>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91" name="Shape 291"/>
          <p:cNvSpPr/>
          <p:nvPr/>
        </p:nvSpPr>
        <p:spPr>
          <a:xfrm>
            <a:off x="4306696" y="1590736"/>
            <a:ext cx="1763699" cy="260934"/>
          </a:xfrm>
          <a:prstGeom prst="rect">
            <a:avLst/>
          </a:prstGeom>
          <a:noFill/>
          <a:ln cap="flat" cmpd="sng" w="381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92" name="Shape 292"/>
          <p:cNvSpPr/>
          <p:nvPr/>
        </p:nvSpPr>
        <p:spPr>
          <a:xfrm>
            <a:off x="4307865" y="2123057"/>
            <a:ext cx="1763699" cy="260934"/>
          </a:xfrm>
          <a:prstGeom prst="rect">
            <a:avLst/>
          </a:prstGeom>
          <a:noFill/>
          <a:ln cap="flat" cmpd="sng" w="381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pic>
        <p:nvPicPr>
          <p:cNvPr descr="Resultado de imagen para mirounga leonina colonia" id="293" name="Shape 293"/>
          <p:cNvPicPr preferRelativeResize="0"/>
          <p:nvPr/>
        </p:nvPicPr>
        <p:blipFill rotWithShape="1">
          <a:blip r:embed="rId4">
            <a:alphaModFix/>
          </a:blip>
          <a:srcRect b="0" l="0" r="0" t="0"/>
          <a:stretch/>
        </p:blipFill>
        <p:spPr>
          <a:xfrm>
            <a:off x="6278524" y="1995686"/>
            <a:ext cx="2880000" cy="1918080"/>
          </a:xfrm>
          <a:prstGeom prst="rect">
            <a:avLst/>
          </a:prstGeom>
          <a:noFill/>
          <a:ln>
            <a:noFill/>
          </a:ln>
        </p:spPr>
      </p:pic>
      <p:pic>
        <p:nvPicPr>
          <p:cNvPr descr="Resultado de imagen para otaria flavescens colonia carlos III" id="294" name="Shape 294"/>
          <p:cNvPicPr preferRelativeResize="0"/>
          <p:nvPr/>
        </p:nvPicPr>
        <p:blipFill rotWithShape="1">
          <a:blip r:embed="rId5">
            <a:alphaModFix/>
          </a:blip>
          <a:srcRect b="0" l="0" r="0" t="0"/>
          <a:stretch/>
        </p:blipFill>
        <p:spPr>
          <a:xfrm>
            <a:off x="6300512" y="-3759"/>
            <a:ext cx="2880000" cy="1920599"/>
          </a:xfrm>
          <a:prstGeom prst="rect">
            <a:avLst/>
          </a:prstGeom>
          <a:noFill/>
          <a:ln>
            <a:noFill/>
          </a:ln>
        </p:spPr>
      </p:pic>
      <p:pic>
        <p:nvPicPr>
          <p:cNvPr id="295" name="Shape 295"/>
          <p:cNvPicPr preferRelativeResize="0"/>
          <p:nvPr/>
        </p:nvPicPr>
        <p:blipFill rotWithShape="1">
          <a:blip r:embed="rId6">
            <a:alphaModFix/>
          </a:blip>
          <a:srcRect b="10042" l="24083" r="46109" t="13077"/>
          <a:stretch/>
        </p:blipFill>
        <p:spPr>
          <a:xfrm>
            <a:off x="6289957" y="0"/>
            <a:ext cx="2868567" cy="41596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301" name="Shape 301"/>
          <p:cNvSpPr txBox="1"/>
          <p:nvPr>
            <p:ph idx="1" type="body"/>
          </p:nvPr>
        </p:nvSpPr>
        <p:spPr>
          <a:xfrm>
            <a:off x="457200" y="1200151"/>
            <a:ext cx="8229600" cy="3394472"/>
          </a:xfrm>
          <a:prstGeom prst="rect">
            <a:avLst/>
          </a:prstGeom>
          <a:noFill/>
          <a:ln>
            <a:noFill/>
          </a:ln>
        </p:spPr>
        <p:txBody>
          <a:bodyPr anchorCtr="0" anchor="t" bIns="45700" lIns="91425" rIns="91425" wrap="square" tIns="45700">
            <a:noAutofit/>
          </a:bodyPr>
          <a:lstStyle/>
          <a:p>
            <a:pPr indent="-342900" lvl="0" marL="342900" marR="0" rtl="0" algn="l">
              <a:spcBef>
                <a:spcPts val="0"/>
              </a:spcBef>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C:\Users\Capes 01\Google Drive\Documents\Documents\Doctorado\Fronteras\FINAL\filplot.png" id="302" name="Shape 302"/>
          <p:cNvPicPr preferRelativeResize="0"/>
          <p:nvPr/>
        </p:nvPicPr>
        <p:blipFill rotWithShape="1">
          <a:blip r:embed="rId3">
            <a:alphaModFix/>
          </a:blip>
          <a:srcRect b="0" l="0" r="0" t="0"/>
          <a:stretch/>
        </p:blipFill>
        <p:spPr>
          <a:xfrm>
            <a:off x="971599" y="411510"/>
            <a:ext cx="6670581" cy="4289251"/>
          </a:xfrm>
          <a:prstGeom prst="rect">
            <a:avLst/>
          </a:prstGeom>
          <a:noFill/>
          <a:ln cap="flat" cmpd="sng" w="9525">
            <a:solidFill>
              <a:schemeClr val="accent1"/>
            </a:solidFill>
            <a:prstDash val="solid"/>
            <a:round/>
            <a:headEnd len="med" w="med" type="none"/>
            <a:tailEnd len="med" w="med" type="none"/>
          </a:ln>
        </p:spPr>
      </p:pic>
      <p:pic>
        <p:nvPicPr>
          <p:cNvPr descr="Resultado de imagen para marine novel urban ecosystem" id="303" name="Shape 303"/>
          <p:cNvPicPr preferRelativeResize="0"/>
          <p:nvPr/>
        </p:nvPicPr>
        <p:blipFill rotWithShape="1">
          <a:blip r:embed="rId4">
            <a:alphaModFix/>
          </a:blip>
          <a:srcRect b="0" l="0" r="0" t="0"/>
          <a:stretch/>
        </p:blipFill>
        <p:spPr>
          <a:xfrm>
            <a:off x="2189922" y="411510"/>
            <a:ext cx="3102157" cy="2144625"/>
          </a:xfrm>
          <a:prstGeom prst="rect">
            <a:avLst/>
          </a:prstGeom>
          <a:noFill/>
          <a:ln>
            <a:noFill/>
          </a:ln>
        </p:spPr>
      </p:pic>
      <p:sp>
        <p:nvSpPr>
          <p:cNvPr id="304" name="Shape 304"/>
          <p:cNvSpPr/>
          <p:nvPr/>
        </p:nvSpPr>
        <p:spPr>
          <a:xfrm>
            <a:off x="5508104" y="2283718"/>
            <a:ext cx="2134076" cy="576064"/>
          </a:xfrm>
          <a:prstGeom prst="rect">
            <a:avLst/>
          </a:prstGeom>
          <a:noFill/>
          <a:ln cap="flat" cmpd="sng" w="381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251520" y="267494"/>
            <a:ext cx="8229600" cy="857250"/>
          </a:xfrm>
          <a:prstGeom prst="rect">
            <a:avLst/>
          </a:prstGeom>
          <a:noFill/>
          <a:ln>
            <a:noFill/>
          </a:ln>
        </p:spPr>
        <p:txBody>
          <a:bodyPr anchorCtr="0" anchor="ctr" bIns="45700" lIns="91425" rIns="91425" wrap="square" tIns="45700">
            <a:noAutofit/>
          </a:bodyPr>
          <a:lstStyle/>
          <a:p>
            <a:pPr indent="-152400" lvl="0" marL="0" marR="0" rtl="0" algn="l">
              <a:spcBef>
                <a:spcPts val="0"/>
              </a:spcBef>
              <a:buClr>
                <a:srgbClr val="595959"/>
              </a:buClr>
              <a:buSzPts val="2400"/>
              <a:buFont typeface="Calibri"/>
              <a:buNone/>
            </a:pPr>
            <a:r>
              <a:rPr b="1" i="0" lang="es-CL" sz="2400" u="none" cap="none" strike="noStrike">
                <a:solidFill>
                  <a:srgbClr val="595959"/>
                </a:solidFill>
                <a:latin typeface="Calibri"/>
                <a:ea typeface="Calibri"/>
                <a:cs typeface="Calibri"/>
                <a:sym typeface="Calibri"/>
              </a:rPr>
              <a:t>Alta urbanización borde costero</a:t>
            </a:r>
          </a:p>
        </p:txBody>
      </p:sp>
      <p:pic>
        <p:nvPicPr>
          <p:cNvPr descr="Recorte de pantalla" id="310" name="Shape 310"/>
          <p:cNvPicPr preferRelativeResize="0"/>
          <p:nvPr>
            <p:ph idx="1" type="body"/>
          </p:nvPr>
        </p:nvPicPr>
        <p:blipFill rotWithShape="1">
          <a:blip r:embed="rId3">
            <a:alphaModFix/>
          </a:blip>
          <a:srcRect b="0" l="7255" r="3370" t="0"/>
          <a:stretch/>
        </p:blipFill>
        <p:spPr>
          <a:xfrm>
            <a:off x="179512" y="1347613"/>
            <a:ext cx="3657600" cy="3394075"/>
          </a:xfrm>
          <a:prstGeom prst="rect">
            <a:avLst/>
          </a:prstGeom>
          <a:noFill/>
          <a:ln>
            <a:noFill/>
          </a:ln>
        </p:spPr>
      </p:pic>
      <p:pic>
        <p:nvPicPr>
          <p:cNvPr descr="Recorte de pantalla" id="311" name="Shape 311"/>
          <p:cNvPicPr preferRelativeResize="0"/>
          <p:nvPr/>
        </p:nvPicPr>
        <p:blipFill rotWithShape="1">
          <a:blip r:embed="rId4">
            <a:alphaModFix/>
          </a:blip>
          <a:srcRect b="0" l="0" r="0" t="0"/>
          <a:stretch/>
        </p:blipFill>
        <p:spPr>
          <a:xfrm>
            <a:off x="4120180" y="1347614"/>
            <a:ext cx="5048837" cy="3394075"/>
          </a:xfrm>
          <a:prstGeom prst="rect">
            <a:avLst/>
          </a:prstGeom>
          <a:noFill/>
          <a:ln>
            <a:noFill/>
          </a:ln>
        </p:spPr>
      </p:pic>
      <p:cxnSp>
        <p:nvCxnSpPr>
          <p:cNvPr id="312" name="Shape 312"/>
          <p:cNvCxnSpPr/>
          <p:nvPr/>
        </p:nvCxnSpPr>
        <p:spPr>
          <a:xfrm>
            <a:off x="3220080" y="2427734"/>
            <a:ext cx="1800200" cy="0"/>
          </a:xfrm>
          <a:prstGeom prst="straightConnector1">
            <a:avLst/>
          </a:prstGeom>
          <a:noFill/>
          <a:ln cap="flat" cmpd="sng" w="28575">
            <a:solidFill>
              <a:srgbClr val="BD4B48"/>
            </a:solidFill>
            <a:prstDash val="solid"/>
            <a:round/>
            <a:headEnd len="med" w="med" type="none"/>
            <a:tailEnd len="lg" w="lg" type="stealth"/>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descr="Recorte de pantalla" id="317" name="Shape 317"/>
          <p:cNvPicPr preferRelativeResize="0"/>
          <p:nvPr>
            <p:ph idx="1" type="body"/>
          </p:nvPr>
        </p:nvPicPr>
        <p:blipFill rotWithShape="1">
          <a:blip r:embed="rId3">
            <a:alphaModFix/>
          </a:blip>
          <a:srcRect b="0" l="0" r="0" t="0"/>
          <a:stretch/>
        </p:blipFill>
        <p:spPr>
          <a:xfrm>
            <a:off x="971600" y="1337915"/>
            <a:ext cx="1727781" cy="3394075"/>
          </a:xfrm>
          <a:prstGeom prst="rect">
            <a:avLst/>
          </a:prstGeom>
          <a:noFill/>
          <a:ln>
            <a:noFill/>
          </a:ln>
        </p:spPr>
      </p:pic>
      <p:pic>
        <p:nvPicPr>
          <p:cNvPr descr="Recorte de pantalla" id="318" name="Shape 318"/>
          <p:cNvPicPr preferRelativeResize="0"/>
          <p:nvPr/>
        </p:nvPicPr>
        <p:blipFill rotWithShape="1">
          <a:blip r:embed="rId4">
            <a:alphaModFix/>
          </a:blip>
          <a:srcRect b="0" l="0" r="0" t="0"/>
          <a:stretch/>
        </p:blipFill>
        <p:spPr>
          <a:xfrm>
            <a:off x="4932040" y="-9922"/>
            <a:ext cx="4174435" cy="5143500"/>
          </a:xfrm>
          <a:prstGeom prst="rect">
            <a:avLst/>
          </a:prstGeom>
          <a:noFill/>
          <a:ln>
            <a:noFill/>
          </a:ln>
        </p:spPr>
      </p:pic>
      <p:cxnSp>
        <p:nvCxnSpPr>
          <p:cNvPr id="319" name="Shape 319"/>
          <p:cNvCxnSpPr/>
          <p:nvPr/>
        </p:nvCxnSpPr>
        <p:spPr>
          <a:xfrm>
            <a:off x="2843808" y="2931790"/>
            <a:ext cx="1800200" cy="0"/>
          </a:xfrm>
          <a:prstGeom prst="straightConnector1">
            <a:avLst/>
          </a:prstGeom>
          <a:noFill/>
          <a:ln cap="flat" cmpd="sng" w="28575">
            <a:solidFill>
              <a:srgbClr val="BD4B48"/>
            </a:solidFill>
            <a:prstDash val="solid"/>
            <a:round/>
            <a:headEnd len="med" w="med" type="none"/>
            <a:tailEnd len="lg" w="lg" type="stealth"/>
          </a:ln>
        </p:spPr>
      </p:cxnSp>
      <p:sp>
        <p:nvSpPr>
          <p:cNvPr id="320" name="Shape 320"/>
          <p:cNvSpPr txBox="1"/>
          <p:nvPr/>
        </p:nvSpPr>
        <p:spPr>
          <a:xfrm>
            <a:off x="251520" y="267494"/>
            <a:ext cx="8229600" cy="857250"/>
          </a:xfrm>
          <a:prstGeom prst="rect">
            <a:avLst/>
          </a:prstGeom>
          <a:noFill/>
          <a:ln>
            <a:noFill/>
          </a:ln>
        </p:spPr>
        <p:txBody>
          <a:bodyPr anchorCtr="0" anchor="ctr" bIns="45700" lIns="91425" rIns="91425" wrap="square" tIns="45700">
            <a:noAutofit/>
          </a:bodyPr>
          <a:lstStyle/>
          <a:p>
            <a:pPr indent="-152400" lvl="0" marL="0" marR="0" rtl="0" algn="l">
              <a:spcBef>
                <a:spcPts val="0"/>
              </a:spcBef>
              <a:buClr>
                <a:srgbClr val="595959"/>
              </a:buClr>
              <a:buSzPts val="2400"/>
              <a:buFont typeface="Calibri"/>
              <a:buNone/>
            </a:pPr>
            <a:r>
              <a:rPr b="1" lang="es-CL" sz="2400">
                <a:solidFill>
                  <a:srgbClr val="595959"/>
                </a:solidFill>
                <a:latin typeface="Calibri"/>
                <a:ea typeface="Calibri"/>
                <a:cs typeface="Calibri"/>
                <a:sym typeface="Calibri"/>
              </a:rPr>
              <a:t>Baja urbanización borde costero</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215900" lvl="0" marL="0" marR="0" rtl="0" algn="ctr">
              <a:spcBef>
                <a:spcPts val="0"/>
              </a:spcBef>
              <a:buClr>
                <a:srgbClr val="595959"/>
              </a:buClr>
              <a:buSzPts val="3400"/>
              <a:buFont typeface="Calibri"/>
              <a:buNone/>
            </a:pPr>
            <a:r>
              <a:rPr b="1" i="0" lang="es-CL" sz="3400" u="none" cap="none" strike="noStrike">
                <a:solidFill>
                  <a:srgbClr val="595959"/>
                </a:solidFill>
                <a:latin typeface="Calibri"/>
                <a:ea typeface="Calibri"/>
                <a:cs typeface="Calibri"/>
                <a:sym typeface="Calibri"/>
              </a:rPr>
              <a:t>Conclusiones </a:t>
            </a:r>
          </a:p>
        </p:txBody>
      </p:sp>
      <p:sp>
        <p:nvSpPr>
          <p:cNvPr id="326" name="Shape 326"/>
          <p:cNvSpPr txBox="1"/>
          <p:nvPr>
            <p:ph idx="1" type="body"/>
          </p:nvPr>
        </p:nvSpPr>
        <p:spPr>
          <a:xfrm>
            <a:off x="457200" y="1200151"/>
            <a:ext cx="8229600" cy="3394472"/>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595959"/>
              </a:buClr>
              <a:buSzPts val="2220"/>
              <a:buFont typeface="Arial"/>
              <a:buChar char="•"/>
            </a:pPr>
            <a:r>
              <a:rPr b="1" i="0" lang="es-CL" sz="2220" u="none" cap="none" strike="noStrike">
                <a:solidFill>
                  <a:srgbClr val="595959"/>
                </a:solidFill>
                <a:latin typeface="Calibri"/>
                <a:ea typeface="Calibri"/>
                <a:cs typeface="Calibri"/>
                <a:sym typeface="Calibri"/>
              </a:rPr>
              <a:t>Las condiciones diversas de las ciudades generan grados de urbanización, determinadas por factores como temperatura, superficies de áreas verdes, modificación de patrones naturales de luz, cambios de uso del suelo en el tiempo</a:t>
            </a:r>
          </a:p>
          <a:p>
            <a:pPr indent="-342900" lvl="0" marL="342900" marR="0" rtl="0" algn="l">
              <a:spcBef>
                <a:spcPts val="444"/>
              </a:spcBef>
              <a:spcAft>
                <a:spcPts val="0"/>
              </a:spcAft>
              <a:buClr>
                <a:schemeClr val="dk1"/>
              </a:buClr>
              <a:buSzPts val="2220"/>
              <a:buFont typeface="Arial"/>
              <a:buNone/>
            </a:pPr>
            <a:r>
              <a:t/>
            </a:r>
            <a:endParaRPr b="1" i="0" sz="2220" u="none" cap="none" strike="noStrike">
              <a:solidFill>
                <a:srgbClr val="595959"/>
              </a:solidFill>
              <a:latin typeface="Calibri"/>
              <a:ea typeface="Calibri"/>
              <a:cs typeface="Calibri"/>
              <a:sym typeface="Calibri"/>
            </a:endParaRPr>
          </a:p>
          <a:p>
            <a:pPr indent="-342900" lvl="0" marL="342900" marR="0" rtl="0" algn="l">
              <a:spcBef>
                <a:spcPts val="444"/>
              </a:spcBef>
              <a:spcAft>
                <a:spcPts val="0"/>
              </a:spcAft>
              <a:buClr>
                <a:srgbClr val="595959"/>
              </a:buClr>
              <a:buSzPts val="2220"/>
              <a:buFont typeface="Arial"/>
              <a:buChar char="•"/>
            </a:pPr>
            <a:r>
              <a:rPr b="1" i="0" lang="es-CL" sz="2220" u="none" cap="none" strike="noStrike">
                <a:solidFill>
                  <a:srgbClr val="595959"/>
                </a:solidFill>
                <a:latin typeface="Calibri"/>
                <a:ea typeface="Calibri"/>
                <a:cs typeface="Calibri"/>
                <a:sym typeface="Calibri"/>
              </a:rPr>
              <a:t>Los grados de urbanización modifican la distribución de especies</a:t>
            </a:r>
          </a:p>
          <a:p>
            <a:pPr indent="-140970" lvl="0" marL="0" marR="0" rtl="0" algn="l">
              <a:spcBef>
                <a:spcPts val="444"/>
              </a:spcBef>
              <a:spcAft>
                <a:spcPts val="0"/>
              </a:spcAft>
              <a:buClr>
                <a:schemeClr val="dk1"/>
              </a:buClr>
              <a:buSzPts val="2220"/>
              <a:buFont typeface="Arial"/>
              <a:buNone/>
            </a:pPr>
            <a:r>
              <a:t/>
            </a:r>
            <a:endParaRPr b="1" i="0" sz="2220" u="none" cap="none" strike="noStrike">
              <a:solidFill>
                <a:srgbClr val="595959"/>
              </a:solidFill>
              <a:latin typeface="Calibri"/>
              <a:ea typeface="Calibri"/>
              <a:cs typeface="Calibri"/>
              <a:sym typeface="Calibri"/>
            </a:endParaRPr>
          </a:p>
          <a:p>
            <a:pPr indent="-342900" lvl="0" marL="342900" marR="0" rtl="0" algn="l">
              <a:spcBef>
                <a:spcPts val="444"/>
              </a:spcBef>
              <a:spcAft>
                <a:spcPts val="0"/>
              </a:spcAft>
              <a:buClr>
                <a:srgbClr val="595959"/>
              </a:buClr>
              <a:buSzPts val="2220"/>
              <a:buFont typeface="Arial"/>
              <a:buChar char="•"/>
            </a:pPr>
            <a:r>
              <a:rPr b="1" i="0" lang="es-CL" sz="2220" u="none" cap="none" strike="noStrike">
                <a:solidFill>
                  <a:srgbClr val="595959"/>
                </a:solidFill>
                <a:latin typeface="Calibri"/>
                <a:ea typeface="Calibri"/>
                <a:cs typeface="Calibri"/>
                <a:sym typeface="Calibri"/>
              </a:rPr>
              <a:t>La urbanización puede verse como una variable más dentro de estudios de poblaciones naturales</a:t>
            </a:r>
          </a:p>
          <a:p>
            <a:pPr indent="-342900" lvl="0" marL="342900" marR="0" rtl="0" algn="l">
              <a:spcBef>
                <a:spcPts val="444"/>
              </a:spcBef>
              <a:spcAft>
                <a:spcPts val="0"/>
              </a:spcAft>
              <a:buClr>
                <a:schemeClr val="dk1"/>
              </a:buClr>
              <a:buSzPts val="2220"/>
              <a:buFont typeface="Arial"/>
              <a:buNone/>
            </a:pPr>
            <a:r>
              <a:t/>
            </a:r>
            <a:endParaRPr b="0" i="0" sz="2220" u="none" cap="none" strike="noStrike">
              <a:solidFill>
                <a:srgbClr val="595959"/>
              </a:solidFill>
              <a:latin typeface="Calibri"/>
              <a:ea typeface="Calibri"/>
              <a:cs typeface="Calibri"/>
              <a:sym typeface="Calibri"/>
            </a:endParaRPr>
          </a:p>
          <a:p>
            <a:pPr indent="-342900" lvl="0" marL="342900" marR="0" rtl="0" algn="l">
              <a:spcBef>
                <a:spcPts val="592"/>
              </a:spcBef>
              <a:buClr>
                <a:schemeClr val="dk1"/>
              </a:buClr>
              <a:buSzPts val="2960"/>
              <a:buFont typeface="Arial"/>
              <a:buNone/>
            </a:pPr>
            <a:r>
              <a:t/>
            </a:r>
            <a:endParaRPr b="0" i="0" sz="296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8520600" cy="572700"/>
          </a:xfrm>
          <a:prstGeom prst="rect">
            <a:avLst/>
          </a:prstGeom>
          <a:noFill/>
          <a:ln>
            <a:noFill/>
          </a:ln>
        </p:spPr>
        <p:txBody>
          <a:bodyPr anchorCtr="0" anchor="t" bIns="91425" lIns="91425" rIns="91425" wrap="square" tIns="91425">
            <a:noAutofit/>
          </a:bodyPr>
          <a:lstStyle/>
          <a:p>
            <a:pPr indent="-177800" lvl="0" marL="0" marR="0" rtl="0" algn="r">
              <a:spcBef>
                <a:spcPts val="0"/>
              </a:spcBef>
              <a:buClr>
                <a:schemeClr val="dk1"/>
              </a:buClr>
              <a:buSzPts val="2800"/>
              <a:buFont typeface="Calibri"/>
              <a:buNone/>
            </a:pPr>
            <a:r>
              <a:rPr b="0" i="0" lang="es-CL" sz="2800" u="none" cap="none" strike="noStrike">
                <a:solidFill>
                  <a:schemeClr val="dk1"/>
                </a:solidFill>
                <a:latin typeface="Calibri"/>
                <a:ea typeface="Calibri"/>
                <a:cs typeface="Calibri"/>
                <a:sym typeface="Calibri"/>
              </a:rPr>
              <a:t>Distribución de especies</a:t>
            </a:r>
          </a:p>
        </p:txBody>
      </p:sp>
      <p:grpSp>
        <p:nvGrpSpPr>
          <p:cNvPr id="332" name="Shape 332"/>
          <p:cNvGrpSpPr/>
          <p:nvPr/>
        </p:nvGrpSpPr>
        <p:grpSpPr>
          <a:xfrm>
            <a:off x="467544" y="476672"/>
            <a:ext cx="4320480" cy="4248472"/>
            <a:chOff x="1619672" y="476672"/>
            <a:chExt cx="4320480" cy="4248472"/>
          </a:xfrm>
        </p:grpSpPr>
        <p:sp>
          <p:nvSpPr>
            <p:cNvPr id="333" name="Shape 333"/>
            <p:cNvSpPr/>
            <p:nvPr/>
          </p:nvSpPr>
          <p:spPr>
            <a:xfrm>
              <a:off x="1619672" y="476672"/>
              <a:ext cx="2880320" cy="2880320"/>
            </a:xfrm>
            <a:prstGeom prst="ellipse">
              <a:avLst/>
            </a:prstGeom>
            <a:solidFill>
              <a:srgbClr val="0070C0">
                <a:alpha val="49803"/>
              </a:srgbClr>
            </a:solidFill>
            <a:ln cap="flat" cmpd="sng" w="25400">
              <a:solidFill>
                <a:srgbClr val="395E8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34" name="Shape 334"/>
            <p:cNvSpPr/>
            <p:nvPr/>
          </p:nvSpPr>
          <p:spPr>
            <a:xfrm>
              <a:off x="2987824" y="476672"/>
              <a:ext cx="2952328" cy="2880320"/>
            </a:xfrm>
            <a:prstGeom prst="ellipse">
              <a:avLst/>
            </a:prstGeom>
            <a:solidFill>
              <a:srgbClr val="FF0000">
                <a:alpha val="49803"/>
              </a:srgbClr>
            </a:solidFill>
            <a:ln cap="flat" cmpd="sng" w="25400">
              <a:solidFill>
                <a:srgbClr val="395E8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35" name="Shape 335"/>
            <p:cNvSpPr/>
            <p:nvPr/>
          </p:nvSpPr>
          <p:spPr>
            <a:xfrm>
              <a:off x="1619672" y="1880828"/>
              <a:ext cx="2952328" cy="2844316"/>
            </a:xfrm>
            <a:prstGeom prst="ellipse">
              <a:avLst/>
            </a:prstGeom>
            <a:solidFill>
              <a:srgbClr val="FFFF00">
                <a:alpha val="49803"/>
              </a:srgbClr>
            </a:solidFill>
            <a:ln cap="flat" cmpd="sng" w="25400">
              <a:solidFill>
                <a:srgbClr val="395E8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36" name="Shape 336"/>
            <p:cNvSpPr txBox="1"/>
            <p:nvPr/>
          </p:nvSpPr>
          <p:spPr>
            <a:xfrm>
              <a:off x="1799692" y="1268760"/>
              <a:ext cx="1224136"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2000">
                  <a:solidFill>
                    <a:schemeClr val="dk1"/>
                  </a:solidFill>
                  <a:latin typeface="Calibri"/>
                  <a:ea typeface="Calibri"/>
                  <a:cs typeface="Calibri"/>
                  <a:sym typeface="Calibri"/>
                </a:rPr>
                <a:t>ABIOTIC</a:t>
              </a:r>
            </a:p>
          </p:txBody>
        </p:sp>
        <p:sp>
          <p:nvSpPr>
            <p:cNvPr id="337" name="Shape 337"/>
            <p:cNvSpPr txBox="1"/>
            <p:nvPr/>
          </p:nvSpPr>
          <p:spPr>
            <a:xfrm>
              <a:off x="4463988" y="1083508"/>
              <a:ext cx="1116124" cy="40011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s-CL" sz="2000">
                  <a:solidFill>
                    <a:schemeClr val="dk1"/>
                  </a:solidFill>
                  <a:latin typeface="Calibri"/>
                  <a:ea typeface="Calibri"/>
                  <a:cs typeface="Calibri"/>
                  <a:sym typeface="Calibri"/>
                </a:rPr>
                <a:t>BIOTIC</a:t>
              </a:r>
            </a:p>
          </p:txBody>
        </p:sp>
        <p:sp>
          <p:nvSpPr>
            <p:cNvPr id="338" name="Shape 338"/>
            <p:cNvSpPr txBox="1"/>
            <p:nvPr/>
          </p:nvSpPr>
          <p:spPr>
            <a:xfrm>
              <a:off x="2123728" y="3877017"/>
              <a:ext cx="1872208"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2000">
                  <a:solidFill>
                    <a:schemeClr val="dk1"/>
                  </a:solidFill>
                  <a:latin typeface="Calibri"/>
                  <a:ea typeface="Calibri"/>
                  <a:cs typeface="Calibri"/>
                  <a:sym typeface="Calibri"/>
                </a:rPr>
                <a:t>MIGRATION</a:t>
              </a:r>
            </a:p>
          </p:txBody>
        </p:sp>
      </p:grpSp>
      <p:grpSp>
        <p:nvGrpSpPr>
          <p:cNvPr id="339" name="Shape 339"/>
          <p:cNvGrpSpPr/>
          <p:nvPr/>
        </p:nvGrpSpPr>
        <p:grpSpPr>
          <a:xfrm>
            <a:off x="5652120" y="2263180"/>
            <a:ext cx="2880320" cy="2880320"/>
            <a:chOff x="3227849" y="4742672"/>
            <a:chExt cx="6735152" cy="6085649"/>
          </a:xfrm>
        </p:grpSpPr>
        <p:sp>
          <p:nvSpPr>
            <p:cNvPr id="340" name="Shape 340"/>
            <p:cNvSpPr/>
            <p:nvPr/>
          </p:nvSpPr>
          <p:spPr>
            <a:xfrm>
              <a:off x="3227849" y="4742672"/>
              <a:ext cx="6735152" cy="6085649"/>
            </a:xfrm>
            <a:prstGeom prst="ellipse">
              <a:avLst/>
            </a:prstGeom>
            <a:solidFill>
              <a:srgbClr val="92D050">
                <a:alpha val="49803"/>
              </a:srgbClr>
            </a:solidFill>
            <a:ln cap="flat" cmpd="sng" w="25400">
              <a:solidFill>
                <a:srgbClr val="395E8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41" name="Shape 341"/>
            <p:cNvSpPr txBox="1"/>
            <p:nvPr/>
          </p:nvSpPr>
          <p:spPr>
            <a:xfrm>
              <a:off x="5585152" y="8850935"/>
              <a:ext cx="3535952" cy="845368"/>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s-CL" sz="2000">
                  <a:solidFill>
                    <a:schemeClr val="dk1"/>
                  </a:solidFill>
                  <a:latin typeface="Calibri"/>
                  <a:ea typeface="Calibri"/>
                  <a:cs typeface="Calibri"/>
                  <a:sym typeface="Calibri"/>
                </a:rPr>
                <a:t>HUMAN</a:t>
              </a:r>
            </a:p>
          </p:txBody>
        </p:sp>
      </p:grpSp>
      <p:sp>
        <p:nvSpPr>
          <p:cNvPr id="342" name="Shape 342"/>
          <p:cNvSpPr txBox="1"/>
          <p:nvPr>
            <p:ph idx="1" type="body"/>
          </p:nvPr>
        </p:nvSpPr>
        <p:spPr>
          <a:xfrm>
            <a:off x="127696" y="4749438"/>
            <a:ext cx="8908800" cy="414600"/>
          </a:xfrm>
          <a:prstGeom prst="rect">
            <a:avLst/>
          </a:prstGeom>
          <a:noFill/>
          <a:ln>
            <a:noFill/>
          </a:ln>
        </p:spPr>
        <p:txBody>
          <a:bodyPr anchorCtr="0" anchor="t" bIns="91425" lIns="91425" rIns="91425" wrap="square" tIns="91425">
            <a:noAutofit/>
          </a:bodyPr>
          <a:lstStyle/>
          <a:p>
            <a:pPr indent="-438150" lvl="0" marL="342900" marR="0" rtl="0" algn="l">
              <a:lnSpc>
                <a:spcPct val="124000"/>
              </a:lnSpc>
              <a:spcBef>
                <a:spcPts val="0"/>
              </a:spcBef>
              <a:spcAft>
                <a:spcPts val="0"/>
              </a:spcAft>
              <a:buClr>
                <a:srgbClr val="222222"/>
              </a:buClr>
              <a:buSzPts val="1500"/>
              <a:buFont typeface="Arial"/>
              <a:buNone/>
            </a:pPr>
            <a:r>
              <a:rPr b="0" i="0" lang="es-CL" sz="1500" u="none" cap="none" strike="noStrike">
                <a:solidFill>
                  <a:srgbClr val="222222"/>
                </a:solidFill>
                <a:highlight>
                  <a:srgbClr val="FFFFFF"/>
                </a:highlight>
                <a:latin typeface="Calibri"/>
                <a:ea typeface="Calibri"/>
                <a:cs typeface="Calibri"/>
                <a:sym typeface="Calibri"/>
              </a:rPr>
              <a:t>Modificado de: Anderson  (2013). </a:t>
            </a:r>
            <a:r>
              <a:rPr b="0" i="1" lang="es-CL" sz="1500" u="none" cap="none" strike="noStrike">
                <a:solidFill>
                  <a:srgbClr val="222222"/>
                </a:solidFill>
                <a:highlight>
                  <a:srgbClr val="FFFFFF"/>
                </a:highlight>
                <a:latin typeface="Calibri"/>
                <a:ea typeface="Calibri"/>
                <a:cs typeface="Calibri"/>
                <a:sym typeface="Calibri"/>
              </a:rPr>
              <a:t>Annals of the New York Academy of Sciences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grpSp>
        <p:nvGrpSpPr>
          <p:cNvPr id="347" name="Shape 347"/>
          <p:cNvGrpSpPr/>
          <p:nvPr/>
        </p:nvGrpSpPr>
        <p:grpSpPr>
          <a:xfrm>
            <a:off x="467544" y="476672"/>
            <a:ext cx="4549052" cy="4248456"/>
            <a:chOff x="1619672" y="476672"/>
            <a:chExt cx="4549052" cy="4248456"/>
          </a:xfrm>
        </p:grpSpPr>
        <p:sp>
          <p:nvSpPr>
            <p:cNvPr id="348" name="Shape 348"/>
            <p:cNvSpPr/>
            <p:nvPr/>
          </p:nvSpPr>
          <p:spPr>
            <a:xfrm>
              <a:off x="1619672" y="476672"/>
              <a:ext cx="2880300" cy="2880300"/>
            </a:xfrm>
            <a:prstGeom prst="ellipse">
              <a:avLst/>
            </a:prstGeom>
            <a:solidFill>
              <a:srgbClr val="0070C0">
                <a:alpha val="49800"/>
              </a:srgbClr>
            </a:solidFill>
            <a:ln cap="flat" cmpd="sng" w="25400">
              <a:solidFill>
                <a:srgbClr val="395E8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49" name="Shape 349"/>
            <p:cNvSpPr/>
            <p:nvPr/>
          </p:nvSpPr>
          <p:spPr>
            <a:xfrm>
              <a:off x="3216424" y="476672"/>
              <a:ext cx="2952300" cy="2880300"/>
            </a:xfrm>
            <a:prstGeom prst="ellipse">
              <a:avLst/>
            </a:prstGeom>
            <a:solidFill>
              <a:srgbClr val="FF0000">
                <a:alpha val="49800"/>
              </a:srgbClr>
            </a:solidFill>
            <a:ln cap="flat" cmpd="sng" w="25400">
              <a:solidFill>
                <a:srgbClr val="395E8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50" name="Shape 350"/>
            <p:cNvSpPr/>
            <p:nvPr/>
          </p:nvSpPr>
          <p:spPr>
            <a:xfrm>
              <a:off x="1619672" y="1880828"/>
              <a:ext cx="2952300" cy="2844300"/>
            </a:xfrm>
            <a:prstGeom prst="ellipse">
              <a:avLst/>
            </a:prstGeom>
            <a:solidFill>
              <a:srgbClr val="FFFF00">
                <a:alpha val="49800"/>
              </a:srgbClr>
            </a:solidFill>
            <a:ln cap="flat" cmpd="sng" w="25400">
              <a:solidFill>
                <a:srgbClr val="395E8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51" name="Shape 351"/>
            <p:cNvSpPr txBox="1"/>
            <p:nvPr/>
          </p:nvSpPr>
          <p:spPr>
            <a:xfrm>
              <a:off x="1799692" y="1268760"/>
              <a:ext cx="1224000" cy="400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2000">
                  <a:solidFill>
                    <a:schemeClr val="dk1"/>
                  </a:solidFill>
                  <a:latin typeface="Calibri"/>
                  <a:ea typeface="Calibri"/>
                  <a:cs typeface="Calibri"/>
                  <a:sym typeface="Calibri"/>
                </a:rPr>
                <a:t>ABIOTIC</a:t>
              </a:r>
            </a:p>
          </p:txBody>
        </p:sp>
        <p:sp>
          <p:nvSpPr>
            <p:cNvPr id="352" name="Shape 352"/>
            <p:cNvSpPr txBox="1"/>
            <p:nvPr/>
          </p:nvSpPr>
          <p:spPr>
            <a:xfrm>
              <a:off x="4692588" y="1083508"/>
              <a:ext cx="1116000" cy="40020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s-CL" sz="2000">
                  <a:solidFill>
                    <a:schemeClr val="dk1"/>
                  </a:solidFill>
                  <a:latin typeface="Calibri"/>
                  <a:ea typeface="Calibri"/>
                  <a:cs typeface="Calibri"/>
                  <a:sym typeface="Calibri"/>
                </a:rPr>
                <a:t>BIOTIC</a:t>
              </a:r>
            </a:p>
          </p:txBody>
        </p:sp>
        <p:sp>
          <p:nvSpPr>
            <p:cNvPr id="353" name="Shape 353"/>
            <p:cNvSpPr txBox="1"/>
            <p:nvPr/>
          </p:nvSpPr>
          <p:spPr>
            <a:xfrm>
              <a:off x="2123728" y="3877017"/>
              <a:ext cx="1872300" cy="400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2000">
                  <a:solidFill>
                    <a:schemeClr val="dk1"/>
                  </a:solidFill>
                  <a:latin typeface="Calibri"/>
                  <a:ea typeface="Calibri"/>
                  <a:cs typeface="Calibri"/>
                  <a:sym typeface="Calibri"/>
                </a:rPr>
                <a:t>MIGRATION</a:t>
              </a:r>
            </a:p>
          </p:txBody>
        </p:sp>
      </p:grpSp>
      <p:grpSp>
        <p:nvGrpSpPr>
          <p:cNvPr id="354" name="Shape 354"/>
          <p:cNvGrpSpPr/>
          <p:nvPr/>
        </p:nvGrpSpPr>
        <p:grpSpPr>
          <a:xfrm>
            <a:off x="2174816" y="1847769"/>
            <a:ext cx="2880688" cy="2880267"/>
            <a:chOff x="3227849" y="4742672"/>
            <a:chExt cx="6735300" cy="6085500"/>
          </a:xfrm>
        </p:grpSpPr>
        <p:sp>
          <p:nvSpPr>
            <p:cNvPr id="355" name="Shape 355"/>
            <p:cNvSpPr/>
            <p:nvPr/>
          </p:nvSpPr>
          <p:spPr>
            <a:xfrm>
              <a:off x="3227849" y="4742672"/>
              <a:ext cx="6735300" cy="6085500"/>
            </a:xfrm>
            <a:prstGeom prst="ellipse">
              <a:avLst/>
            </a:prstGeom>
            <a:solidFill>
              <a:srgbClr val="92D050">
                <a:alpha val="49800"/>
              </a:srgbClr>
            </a:solidFill>
            <a:ln cap="flat" cmpd="sng" w="25400">
              <a:solidFill>
                <a:srgbClr val="395E8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56" name="Shape 356"/>
            <p:cNvSpPr txBox="1"/>
            <p:nvPr/>
          </p:nvSpPr>
          <p:spPr>
            <a:xfrm>
              <a:off x="5585152" y="8850935"/>
              <a:ext cx="3536100" cy="84540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s-CL" sz="2000">
                  <a:solidFill>
                    <a:schemeClr val="dk1"/>
                  </a:solidFill>
                  <a:latin typeface="Calibri"/>
                  <a:ea typeface="Calibri"/>
                  <a:cs typeface="Calibri"/>
                  <a:sym typeface="Calibri"/>
                </a:rPr>
                <a:t>HUMAN</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251520" y="51470"/>
            <a:ext cx="8229600" cy="857250"/>
          </a:xfrm>
          <a:prstGeom prst="rect">
            <a:avLst/>
          </a:prstGeom>
          <a:noFill/>
          <a:ln>
            <a:noFill/>
          </a:ln>
        </p:spPr>
        <p:txBody>
          <a:bodyPr anchorCtr="0" anchor="ctr" bIns="45700" lIns="91425" rIns="91425" wrap="square" tIns="45700">
            <a:noAutofit/>
          </a:bodyPr>
          <a:lstStyle/>
          <a:p>
            <a:pPr indent="-203200" lvl="0" marL="0" marR="0" rtl="0" algn="l">
              <a:spcBef>
                <a:spcPts val="0"/>
              </a:spcBef>
              <a:buClr>
                <a:schemeClr val="dk1"/>
              </a:buClr>
              <a:buSzPts val="3200"/>
              <a:buFont typeface="Calibri"/>
              <a:buNone/>
            </a:pPr>
            <a:r>
              <a:rPr b="0" i="0" lang="es-CL" sz="3200" u="none" cap="none" strike="noStrike">
                <a:solidFill>
                  <a:schemeClr val="dk1"/>
                </a:solidFill>
                <a:latin typeface="Calibri"/>
                <a:ea typeface="Calibri"/>
                <a:cs typeface="Calibri"/>
                <a:sym typeface="Calibri"/>
              </a:rPr>
              <a:t>Urbanización</a:t>
            </a:r>
          </a:p>
        </p:txBody>
      </p:sp>
      <p:sp>
        <p:nvSpPr>
          <p:cNvPr id="108" name="Shape 108"/>
          <p:cNvSpPr txBox="1"/>
          <p:nvPr>
            <p:ph idx="1" type="body"/>
          </p:nvPr>
        </p:nvSpPr>
        <p:spPr>
          <a:xfrm>
            <a:off x="4603436" y="411510"/>
            <a:ext cx="3960440" cy="479822"/>
          </a:xfrm>
          <a:prstGeom prst="rect">
            <a:avLst/>
          </a:prstGeom>
          <a:noFill/>
          <a:ln>
            <a:noFill/>
          </a:ln>
        </p:spPr>
        <p:txBody>
          <a:bodyPr anchorCtr="0" anchor="b" bIns="45700" lIns="91425" rIns="91425" wrap="square" tIns="45700">
            <a:noAutofit/>
          </a:bodyPr>
          <a:lstStyle/>
          <a:p>
            <a:pPr indent="-139700" lvl="0" marL="0" marR="0" rtl="0" algn="ctr">
              <a:spcBef>
                <a:spcPts val="0"/>
              </a:spcBef>
              <a:buClr>
                <a:schemeClr val="dk1"/>
              </a:buClr>
              <a:buSzPts val="2200"/>
              <a:buFont typeface="Arial"/>
              <a:buNone/>
            </a:pPr>
            <a:r>
              <a:t/>
            </a:r>
            <a:endParaRPr b="0" i="0" sz="2200" u="none" cap="none" strike="noStrike">
              <a:solidFill>
                <a:schemeClr val="dk1"/>
              </a:solidFill>
              <a:latin typeface="Calibri"/>
              <a:ea typeface="Calibri"/>
              <a:cs typeface="Calibri"/>
              <a:sym typeface="Calibri"/>
            </a:endParaRPr>
          </a:p>
        </p:txBody>
      </p:sp>
      <p:sp>
        <p:nvSpPr>
          <p:cNvPr id="109" name="Shape 109"/>
          <p:cNvSpPr txBox="1"/>
          <p:nvPr>
            <p:ph idx="2" type="body"/>
          </p:nvPr>
        </p:nvSpPr>
        <p:spPr>
          <a:xfrm>
            <a:off x="5212332" y="915566"/>
            <a:ext cx="3680148" cy="2963466"/>
          </a:xfrm>
          <a:prstGeom prst="rect">
            <a:avLst/>
          </a:prstGeom>
          <a:noFill/>
          <a:ln>
            <a:noFill/>
          </a:ln>
        </p:spPr>
        <p:txBody>
          <a:bodyPr anchorCtr="0" anchor="t" bIns="45700" lIns="91425" rIns="91425" wrap="square" tIns="45700">
            <a:noAutofit/>
          </a:bodyPr>
          <a:lstStyle/>
          <a:p>
            <a:pPr indent="-152400" lvl="0" marL="0" marR="0" rtl="0" algn="l">
              <a:spcBef>
                <a:spcPts val="0"/>
              </a:spcBef>
              <a:buClr>
                <a:srgbClr val="595959"/>
              </a:buClr>
              <a:buSzPts val="2400"/>
              <a:buFont typeface="Arial"/>
              <a:buNone/>
            </a:pPr>
            <a:r>
              <a:rPr b="0" i="0" lang="es-CL" sz="2400" u="none" cap="none" strike="noStrike">
                <a:solidFill>
                  <a:srgbClr val="595959"/>
                </a:solidFill>
                <a:latin typeface="Calibri"/>
                <a:ea typeface="Calibri"/>
                <a:cs typeface="Calibri"/>
                <a:sym typeface="Calibri"/>
              </a:rPr>
              <a:t>Efectos indirectos de la densidad de la población humana, fragmentación del hábitat, generación de desechos</a:t>
            </a:r>
          </a:p>
        </p:txBody>
      </p:sp>
      <p:pic>
        <p:nvPicPr>
          <p:cNvPr id="110" name="Shape 110"/>
          <p:cNvPicPr preferRelativeResize="0"/>
          <p:nvPr/>
        </p:nvPicPr>
        <p:blipFill rotWithShape="1">
          <a:blip r:embed="rId3">
            <a:alphaModFix/>
          </a:blip>
          <a:srcRect b="15004" l="21782" r="7771" t="10293"/>
          <a:stretch/>
        </p:blipFill>
        <p:spPr>
          <a:xfrm>
            <a:off x="5294683" y="3075806"/>
            <a:ext cx="3261011" cy="1944215"/>
          </a:xfrm>
          <a:prstGeom prst="rect">
            <a:avLst/>
          </a:prstGeom>
          <a:noFill/>
          <a:ln>
            <a:noFill/>
          </a:ln>
        </p:spPr>
      </p:pic>
      <p:pic>
        <p:nvPicPr>
          <p:cNvPr descr="Recorte de pantalla" id="111" name="Shape 111"/>
          <p:cNvPicPr preferRelativeResize="0"/>
          <p:nvPr/>
        </p:nvPicPr>
        <p:blipFill rotWithShape="1">
          <a:blip r:embed="rId4">
            <a:alphaModFix/>
          </a:blip>
          <a:srcRect b="0" l="0" r="0" t="0"/>
          <a:stretch/>
        </p:blipFill>
        <p:spPr>
          <a:xfrm>
            <a:off x="398334" y="771550"/>
            <a:ext cx="3784471" cy="3807453"/>
          </a:xfrm>
          <a:prstGeom prst="rect">
            <a:avLst/>
          </a:prstGeom>
          <a:noFill/>
          <a:ln>
            <a:noFill/>
          </a:ln>
        </p:spPr>
      </p:pic>
      <p:sp>
        <p:nvSpPr>
          <p:cNvPr id="112" name="Shape 112"/>
          <p:cNvSpPr txBox="1"/>
          <p:nvPr/>
        </p:nvSpPr>
        <p:spPr>
          <a:xfrm>
            <a:off x="144016" y="4538032"/>
            <a:ext cx="4788024" cy="5539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1500">
                <a:solidFill>
                  <a:schemeClr val="dk1"/>
                </a:solidFill>
                <a:latin typeface="Calibri"/>
                <a:ea typeface="Calibri"/>
                <a:cs typeface="Calibri"/>
                <a:sym typeface="Calibri"/>
              </a:rPr>
              <a:t>Marzluff et al (eds) (2008)Urban Ecology. An international perspective an the interaction beween humans and nature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4788024" y="205978"/>
            <a:ext cx="3898776" cy="1429667"/>
          </a:xfrm>
          <a:prstGeom prst="rect">
            <a:avLst/>
          </a:prstGeom>
          <a:noFill/>
          <a:ln>
            <a:noFill/>
          </a:ln>
        </p:spPr>
        <p:txBody>
          <a:bodyPr anchorCtr="0" anchor="ctr" bIns="45700" lIns="91425" rIns="91425" wrap="square" tIns="45700">
            <a:noAutofit/>
          </a:bodyPr>
          <a:lstStyle/>
          <a:p>
            <a:pPr indent="-190500" lvl="0" marL="0" marR="0" rtl="0" algn="r">
              <a:spcBef>
                <a:spcPts val="0"/>
              </a:spcBef>
              <a:buClr>
                <a:schemeClr val="dk1"/>
              </a:buClr>
              <a:buSzPts val="3000"/>
              <a:buFont typeface="Calibri"/>
              <a:buNone/>
            </a:pPr>
            <a:r>
              <a:rPr b="0" i="0" lang="es-CL" sz="3000" u="none" cap="none" strike="noStrike">
                <a:solidFill>
                  <a:schemeClr val="dk1"/>
                </a:solidFill>
                <a:latin typeface="Calibri"/>
                <a:ea typeface="Calibri"/>
                <a:cs typeface="Calibri"/>
                <a:sym typeface="Calibri"/>
              </a:rPr>
              <a:t>Distintos grados de urbanización</a:t>
            </a:r>
          </a:p>
        </p:txBody>
      </p:sp>
      <p:sp>
        <p:nvSpPr>
          <p:cNvPr id="118" name="Shape 118"/>
          <p:cNvSpPr txBox="1"/>
          <p:nvPr>
            <p:ph idx="1" type="body"/>
          </p:nvPr>
        </p:nvSpPr>
        <p:spPr>
          <a:xfrm>
            <a:off x="5004048" y="2067695"/>
            <a:ext cx="3888432" cy="2526928"/>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595959"/>
              </a:buClr>
              <a:buSzPts val="2400"/>
              <a:buFont typeface="Arial"/>
              <a:buChar char="•"/>
            </a:pPr>
            <a:r>
              <a:rPr b="0" i="0" lang="es-CL" sz="2400" u="none" cap="none" strike="noStrike">
                <a:solidFill>
                  <a:srgbClr val="595959"/>
                </a:solidFill>
                <a:latin typeface="Calibri"/>
                <a:ea typeface="Calibri"/>
                <a:cs typeface="Calibri"/>
                <a:sym typeface="Calibri"/>
              </a:rPr>
              <a:t>Dispersión urbana</a:t>
            </a:r>
          </a:p>
          <a:p>
            <a:pPr indent="-342900" lvl="0" marL="342900" marR="0" rtl="0" algn="l">
              <a:spcBef>
                <a:spcPts val="480"/>
              </a:spcBef>
              <a:spcAft>
                <a:spcPts val="0"/>
              </a:spcAft>
              <a:buClr>
                <a:schemeClr val="dk1"/>
              </a:buClr>
              <a:buSzPts val="2400"/>
              <a:buFont typeface="Arial"/>
              <a:buNone/>
            </a:pPr>
            <a:r>
              <a:t/>
            </a:r>
            <a:endParaRPr b="0" i="0" sz="2400" u="none" cap="none" strike="noStrike">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Arial"/>
              <a:buChar char="•"/>
            </a:pPr>
            <a:r>
              <a:rPr b="0" i="0" lang="es-CL" sz="2400" u="none" cap="none" strike="noStrike">
                <a:solidFill>
                  <a:srgbClr val="595959"/>
                </a:solidFill>
                <a:latin typeface="Calibri"/>
                <a:ea typeface="Calibri"/>
                <a:cs typeface="Calibri"/>
                <a:sym typeface="Calibri"/>
              </a:rPr>
              <a:t>Distintas condiciones dentro de las mismas ciudades</a:t>
            </a:r>
          </a:p>
          <a:p>
            <a:pPr indent="-342900" lvl="0" marL="342900" marR="0" rtl="0" algn="l">
              <a:spcBef>
                <a:spcPts val="480"/>
              </a:spcBef>
              <a:buClr>
                <a:srgbClr val="595959"/>
              </a:buClr>
              <a:buSzPts val="2400"/>
              <a:buFont typeface="Arial"/>
              <a:buChar char="•"/>
            </a:pPr>
            <a:r>
              <a:rPr b="0" i="0" lang="es-CL" sz="2400" u="none" cap="none" strike="noStrike">
                <a:solidFill>
                  <a:srgbClr val="595959"/>
                </a:solidFill>
                <a:latin typeface="Calibri"/>
                <a:ea typeface="Calibri"/>
                <a:cs typeface="Calibri"/>
                <a:sym typeface="Calibri"/>
              </a:rPr>
              <a:t>Distintos efectos</a:t>
            </a:r>
          </a:p>
        </p:txBody>
      </p:sp>
      <p:pic>
        <p:nvPicPr>
          <p:cNvPr id="119" name="Shape 119"/>
          <p:cNvPicPr preferRelativeResize="0"/>
          <p:nvPr/>
        </p:nvPicPr>
        <p:blipFill rotWithShape="1">
          <a:blip r:embed="rId3">
            <a:alphaModFix/>
          </a:blip>
          <a:srcRect b="16726" l="40669" r="19745" t="8632"/>
          <a:stretch/>
        </p:blipFill>
        <p:spPr>
          <a:xfrm>
            <a:off x="144806" y="207436"/>
            <a:ext cx="4499202" cy="47698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190500" lvl="0" marL="0" marR="0" rtl="0" algn="l">
              <a:spcBef>
                <a:spcPts val="0"/>
              </a:spcBef>
              <a:buClr>
                <a:srgbClr val="595959"/>
              </a:buClr>
              <a:buSzPts val="3000"/>
              <a:buFont typeface="Calibri"/>
              <a:buNone/>
            </a:pPr>
            <a:r>
              <a:rPr b="0" i="0" lang="es-CL" sz="3000" u="sng" cap="none" strike="noStrike">
                <a:solidFill>
                  <a:srgbClr val="595959"/>
                </a:solidFill>
                <a:latin typeface="Calibri"/>
                <a:ea typeface="Calibri"/>
                <a:cs typeface="Calibri"/>
                <a:sym typeface="Calibri"/>
              </a:rPr>
              <a:t>Thesis statement:</a:t>
            </a:r>
          </a:p>
        </p:txBody>
      </p:sp>
      <p:sp>
        <p:nvSpPr>
          <p:cNvPr id="125" name="Shape 125"/>
          <p:cNvSpPr txBox="1"/>
          <p:nvPr>
            <p:ph idx="1" type="body"/>
          </p:nvPr>
        </p:nvSpPr>
        <p:spPr>
          <a:xfrm>
            <a:off x="457200" y="1200151"/>
            <a:ext cx="8229600" cy="3394472"/>
          </a:xfrm>
          <a:prstGeom prst="rect">
            <a:avLst/>
          </a:prstGeom>
          <a:noFill/>
          <a:ln>
            <a:noFill/>
          </a:ln>
        </p:spPr>
        <p:txBody>
          <a:bodyPr anchorCtr="0" anchor="t" bIns="45700" lIns="91425" rIns="91425" wrap="square" tIns="45700">
            <a:noAutofit/>
          </a:bodyPr>
          <a:lstStyle/>
          <a:p>
            <a:pPr indent="-203200" lvl="0" marL="0" marR="0" rtl="0" algn="l">
              <a:spcBef>
                <a:spcPts val="0"/>
              </a:spcBef>
              <a:buClr>
                <a:srgbClr val="595959"/>
              </a:buClr>
              <a:buSzPts val="3200"/>
              <a:buFont typeface="Arial"/>
              <a:buNone/>
            </a:pPr>
            <a:r>
              <a:rPr b="1" i="0" lang="es-CL" sz="3200" u="none" cap="none" strike="noStrike">
                <a:solidFill>
                  <a:srgbClr val="595959"/>
                </a:solidFill>
                <a:latin typeface="Calibri"/>
                <a:ea typeface="Calibri"/>
                <a:cs typeface="Calibri"/>
                <a:sym typeface="Calibri"/>
              </a:rPr>
              <a:t>Las distribuciones de las especies se verán modificadas según los diferentes grados de urbanización que presentan las ciudades.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descr="Imagen relacionada" id="130" name="Shape 130"/>
          <p:cNvPicPr preferRelativeResize="0"/>
          <p:nvPr/>
        </p:nvPicPr>
        <p:blipFill rotWithShape="1">
          <a:blip r:embed="rId3">
            <a:alphaModFix/>
          </a:blip>
          <a:srcRect b="0" l="0" r="0" t="0"/>
          <a:stretch/>
        </p:blipFill>
        <p:spPr>
          <a:xfrm>
            <a:off x="2720947" y="1563638"/>
            <a:ext cx="6423053" cy="3466099"/>
          </a:xfrm>
          <a:prstGeom prst="rect">
            <a:avLst/>
          </a:prstGeom>
          <a:noFill/>
          <a:ln>
            <a:noFill/>
          </a:ln>
        </p:spPr>
      </p:pic>
      <p:sp>
        <p:nvSpPr>
          <p:cNvPr id="131" name="Shape 131"/>
          <p:cNvSpPr txBox="1"/>
          <p:nvPr/>
        </p:nvSpPr>
        <p:spPr>
          <a:xfrm>
            <a:off x="457200" y="1923678"/>
            <a:ext cx="2386608" cy="1944216"/>
          </a:xfrm>
          <a:prstGeom prst="rect">
            <a:avLst/>
          </a:prstGeom>
          <a:noFill/>
          <a:ln>
            <a:noFill/>
          </a:ln>
        </p:spPr>
        <p:txBody>
          <a:bodyPr anchorCtr="0" anchor="t" bIns="45700" lIns="91425" rIns="91425" wrap="square" tIns="45700">
            <a:noAutofit/>
          </a:bodyPr>
          <a:lstStyle/>
          <a:p>
            <a:pPr indent="-177800" lvl="0" marL="0" marR="0" rtl="0" algn="l">
              <a:spcBef>
                <a:spcPts val="0"/>
              </a:spcBef>
              <a:spcAft>
                <a:spcPts val="0"/>
              </a:spcAft>
              <a:buClr>
                <a:schemeClr val="dk1"/>
              </a:buClr>
              <a:buSzPts val="2800"/>
              <a:buFont typeface="Arial"/>
              <a:buNone/>
            </a:pPr>
            <a:r>
              <a:t/>
            </a:r>
            <a:endParaRPr sz="2800">
              <a:solidFill>
                <a:srgbClr val="595959"/>
              </a:solidFill>
              <a:latin typeface="Calibri"/>
              <a:ea typeface="Calibri"/>
              <a:cs typeface="Calibri"/>
              <a:sym typeface="Calibri"/>
            </a:endParaRPr>
          </a:p>
          <a:p>
            <a:pPr indent="-177800" lvl="0" marL="0" marR="0" rtl="0" algn="l">
              <a:spcBef>
                <a:spcPts val="560"/>
              </a:spcBef>
              <a:spcAft>
                <a:spcPts val="0"/>
              </a:spcAft>
              <a:buClr>
                <a:srgbClr val="595959"/>
              </a:buClr>
              <a:buSzPts val="2800"/>
              <a:buFont typeface="Arial"/>
              <a:buNone/>
            </a:pPr>
            <a:r>
              <a:rPr lang="es-CL" sz="2800">
                <a:solidFill>
                  <a:srgbClr val="595959"/>
                </a:solidFill>
                <a:latin typeface="Calibri"/>
                <a:ea typeface="Calibri"/>
                <a:cs typeface="Calibri"/>
                <a:sym typeface="Calibri"/>
              </a:rPr>
              <a:t>URBAN HEAT ISLAND</a:t>
            </a:r>
          </a:p>
          <a:p>
            <a:pPr indent="-342900" lvl="0" marL="342900" marR="0" rtl="0" algn="l">
              <a:spcBef>
                <a:spcPts val="520"/>
              </a:spcBef>
              <a:buClr>
                <a:schemeClr val="dk1"/>
              </a:buClr>
              <a:buSzPts val="2600"/>
              <a:buFont typeface="Arial"/>
              <a:buNone/>
            </a:pPr>
            <a:r>
              <a:t/>
            </a:r>
            <a:endParaRPr sz="2600">
              <a:solidFill>
                <a:schemeClr val="dk1"/>
              </a:solidFill>
              <a:latin typeface="Calibri"/>
              <a:ea typeface="Calibri"/>
              <a:cs typeface="Calibri"/>
              <a:sym typeface="Calibri"/>
            </a:endParaRPr>
          </a:p>
        </p:txBody>
      </p:sp>
      <p:sp>
        <p:nvSpPr>
          <p:cNvPr id="132" name="Shape 132"/>
          <p:cNvSpPr txBox="1"/>
          <p:nvPr/>
        </p:nvSpPr>
        <p:spPr>
          <a:xfrm>
            <a:off x="457200" y="205978"/>
            <a:ext cx="3322712" cy="1213643"/>
          </a:xfrm>
          <a:prstGeom prst="rect">
            <a:avLst/>
          </a:prstGeom>
          <a:noFill/>
          <a:ln>
            <a:noFill/>
          </a:ln>
        </p:spPr>
        <p:txBody>
          <a:bodyPr anchorCtr="0" anchor="ctr" bIns="45700" lIns="91425" rIns="91425" wrap="square" tIns="45700">
            <a:noAutofit/>
          </a:bodyPr>
          <a:lstStyle/>
          <a:p>
            <a:pPr indent="-228600" lvl="0" marL="0" marR="0" rtl="0" algn="l">
              <a:spcBef>
                <a:spcPts val="0"/>
              </a:spcBef>
              <a:buClr>
                <a:schemeClr val="dk1"/>
              </a:buClr>
              <a:buSzPts val="3600"/>
              <a:buFont typeface="Calibri"/>
              <a:buNone/>
            </a:pPr>
            <a:r>
              <a:rPr lang="es-CL" sz="3600">
                <a:solidFill>
                  <a:schemeClr val="dk1"/>
                </a:solidFill>
                <a:latin typeface="Calibri"/>
                <a:ea typeface="Calibri"/>
                <a:cs typeface="Calibri"/>
                <a:sym typeface="Calibri"/>
              </a:rPr>
              <a:t>1. Gradiente de temperatura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idx="1" type="body"/>
          </p:nvPr>
        </p:nvSpPr>
        <p:spPr>
          <a:xfrm>
            <a:off x="220754" y="699542"/>
            <a:ext cx="7087550" cy="651519"/>
          </a:xfrm>
          <a:prstGeom prst="rect">
            <a:avLst/>
          </a:prstGeom>
          <a:noFill/>
          <a:ln>
            <a:noFill/>
          </a:ln>
        </p:spPr>
        <p:txBody>
          <a:bodyPr anchorCtr="0" anchor="t" bIns="45700" lIns="91425" rIns="91425" wrap="square" tIns="45700">
            <a:noAutofit/>
          </a:bodyPr>
          <a:lstStyle/>
          <a:p>
            <a:pPr indent="-152400" lvl="0" marL="0" marR="0" rtl="0" algn="l">
              <a:spcBef>
                <a:spcPts val="0"/>
              </a:spcBef>
              <a:buClr>
                <a:srgbClr val="595959"/>
              </a:buClr>
              <a:buSzPts val="2400"/>
              <a:buFont typeface="Arial"/>
              <a:buNone/>
            </a:pPr>
            <a:r>
              <a:rPr b="0" i="0" lang="es-CL" sz="2400" u="none" cap="none" strike="noStrike">
                <a:solidFill>
                  <a:srgbClr val="595959"/>
                </a:solidFill>
                <a:latin typeface="Calibri"/>
                <a:ea typeface="Calibri"/>
                <a:cs typeface="Calibri"/>
                <a:sym typeface="Calibri"/>
              </a:rPr>
              <a:t>Variación de la temperatura según tamaño de la ciudad</a:t>
            </a:r>
          </a:p>
        </p:txBody>
      </p:sp>
      <p:pic>
        <p:nvPicPr>
          <p:cNvPr descr="Temperature difference between urban and the surrounding rural region for 45…" id="138" name="Shape 138"/>
          <p:cNvPicPr preferRelativeResize="0"/>
          <p:nvPr/>
        </p:nvPicPr>
        <p:blipFill rotWithShape="1">
          <a:blip r:embed="rId3">
            <a:alphaModFix/>
          </a:blip>
          <a:srcRect b="0" l="0" r="0" t="0"/>
          <a:stretch/>
        </p:blipFill>
        <p:spPr>
          <a:xfrm>
            <a:off x="4644008" y="1537328"/>
            <a:ext cx="4248472" cy="3062585"/>
          </a:xfrm>
          <a:prstGeom prst="rect">
            <a:avLst/>
          </a:prstGeom>
          <a:noFill/>
          <a:ln>
            <a:noFill/>
          </a:ln>
        </p:spPr>
      </p:pic>
      <p:sp>
        <p:nvSpPr>
          <p:cNvPr id="139" name="Shape 139"/>
          <p:cNvSpPr txBox="1"/>
          <p:nvPr/>
        </p:nvSpPr>
        <p:spPr>
          <a:xfrm>
            <a:off x="251520" y="4731990"/>
            <a:ext cx="8640960" cy="323165"/>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s-CL" sz="1500">
                <a:solidFill>
                  <a:schemeClr val="dk1"/>
                </a:solidFill>
                <a:latin typeface="Calibri"/>
                <a:ea typeface="Calibri"/>
                <a:cs typeface="Calibri"/>
                <a:sym typeface="Calibri"/>
              </a:rPr>
              <a:t>Imhoff et al. (2010) </a:t>
            </a:r>
            <a:r>
              <a:rPr i="1" lang="es-CL" sz="1500">
                <a:solidFill>
                  <a:schemeClr val="dk1"/>
                </a:solidFill>
                <a:latin typeface="Calibri"/>
                <a:ea typeface="Calibri"/>
                <a:cs typeface="Calibri"/>
                <a:sym typeface="Calibri"/>
              </a:rPr>
              <a:t>Remote Sensing of Environment</a:t>
            </a:r>
          </a:p>
        </p:txBody>
      </p:sp>
      <p:sp>
        <p:nvSpPr>
          <p:cNvPr id="140" name="Shape 140"/>
          <p:cNvSpPr txBox="1"/>
          <p:nvPr/>
        </p:nvSpPr>
        <p:spPr>
          <a:xfrm>
            <a:off x="251520" y="4731990"/>
            <a:ext cx="3744416" cy="3231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1500">
                <a:solidFill>
                  <a:schemeClr val="dk1"/>
                </a:solidFill>
                <a:latin typeface="Calibri"/>
                <a:ea typeface="Calibri"/>
                <a:cs typeface="Calibri"/>
                <a:sym typeface="Calibri"/>
              </a:rPr>
              <a:t>Oke (1967) Atmospheric Environment</a:t>
            </a:r>
          </a:p>
        </p:txBody>
      </p:sp>
      <p:pic>
        <p:nvPicPr>
          <p:cNvPr descr="Recorte de pantalla" id="141" name="Shape 141"/>
          <p:cNvPicPr preferRelativeResize="0"/>
          <p:nvPr/>
        </p:nvPicPr>
        <p:blipFill rotWithShape="1">
          <a:blip r:embed="rId4">
            <a:alphaModFix/>
          </a:blip>
          <a:srcRect b="0" l="0" r="0" t="0"/>
          <a:stretch/>
        </p:blipFill>
        <p:spPr>
          <a:xfrm>
            <a:off x="251520" y="1347614"/>
            <a:ext cx="4032448" cy="329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457200" y="205979"/>
            <a:ext cx="8229600" cy="85725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147" name="Shape 147"/>
          <p:cNvSpPr txBox="1"/>
          <p:nvPr>
            <p:ph idx="1" type="body"/>
          </p:nvPr>
        </p:nvSpPr>
        <p:spPr>
          <a:xfrm>
            <a:off x="6156176" y="1923677"/>
            <a:ext cx="2736304" cy="2670945"/>
          </a:xfrm>
          <a:prstGeom prst="rect">
            <a:avLst/>
          </a:prstGeom>
          <a:noFill/>
          <a:ln>
            <a:noFill/>
          </a:ln>
        </p:spPr>
        <p:txBody>
          <a:bodyPr anchorCtr="0" anchor="t" bIns="45700" lIns="91425" rIns="91425" wrap="square" tIns="45700">
            <a:noAutofit/>
          </a:bodyPr>
          <a:lstStyle/>
          <a:p>
            <a:pPr indent="-165100" lvl="0" marL="0" marR="0" rtl="0" algn="l">
              <a:spcBef>
                <a:spcPts val="0"/>
              </a:spcBef>
              <a:spcAft>
                <a:spcPts val="0"/>
              </a:spcAft>
              <a:buClr>
                <a:schemeClr val="dk1"/>
              </a:buClr>
              <a:buSzPts val="2600"/>
              <a:buFont typeface="Arial"/>
              <a:buNone/>
            </a:pPr>
            <a:r>
              <a:t/>
            </a:r>
            <a:endParaRPr b="0" i="0" sz="2600" u="none" cap="none" strike="noStrike">
              <a:solidFill>
                <a:srgbClr val="595959"/>
              </a:solidFill>
              <a:latin typeface="Calibri"/>
              <a:ea typeface="Calibri"/>
              <a:cs typeface="Calibri"/>
              <a:sym typeface="Calibri"/>
            </a:endParaRPr>
          </a:p>
          <a:p>
            <a:pPr indent="-165100" lvl="0" marL="0" marR="0" rtl="0" algn="l">
              <a:spcBef>
                <a:spcPts val="520"/>
              </a:spcBef>
              <a:buClr>
                <a:srgbClr val="595959"/>
              </a:buClr>
              <a:buSzPts val="2600"/>
              <a:buFont typeface="Arial"/>
              <a:buNone/>
            </a:pPr>
            <a:r>
              <a:rPr b="0" i="0" lang="es-CL" sz="2600" u="none" cap="none" strike="noStrike">
                <a:solidFill>
                  <a:srgbClr val="595959"/>
                </a:solidFill>
                <a:latin typeface="Calibri"/>
                <a:ea typeface="Calibri"/>
                <a:cs typeface="Calibri"/>
                <a:sym typeface="Calibri"/>
              </a:rPr>
              <a:t>VARIACIÓN DE LA TEMPERATURA LOCAL POR USO DE SUELO</a:t>
            </a:r>
          </a:p>
        </p:txBody>
      </p:sp>
      <p:pic>
        <p:nvPicPr>
          <p:cNvPr id="148" name="Shape 148"/>
          <p:cNvPicPr preferRelativeResize="0"/>
          <p:nvPr/>
        </p:nvPicPr>
        <p:blipFill rotWithShape="1">
          <a:blip r:embed="rId3">
            <a:alphaModFix/>
          </a:blip>
          <a:srcRect b="0" l="0" r="0" t="0"/>
          <a:stretch/>
        </p:blipFill>
        <p:spPr>
          <a:xfrm>
            <a:off x="251520" y="372591"/>
            <a:ext cx="5837233" cy="4431407"/>
          </a:xfrm>
          <a:prstGeom prst="rect">
            <a:avLst/>
          </a:prstGeom>
          <a:noFill/>
          <a:ln>
            <a:noFill/>
          </a:ln>
        </p:spPr>
      </p:pic>
      <p:sp>
        <p:nvSpPr>
          <p:cNvPr id="149" name="Shape 149"/>
          <p:cNvSpPr txBox="1"/>
          <p:nvPr/>
        </p:nvSpPr>
        <p:spPr>
          <a:xfrm>
            <a:off x="251520" y="4731990"/>
            <a:ext cx="8640960" cy="323165"/>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s-CL" sz="1500">
                <a:solidFill>
                  <a:schemeClr val="dk1"/>
                </a:solidFill>
                <a:latin typeface="Calibri"/>
                <a:ea typeface="Calibri"/>
                <a:cs typeface="Calibri"/>
                <a:sym typeface="Calibri"/>
              </a:rPr>
              <a:t>Chen et al. (2006) </a:t>
            </a:r>
            <a:r>
              <a:rPr i="1" lang="es-CL" sz="1500">
                <a:solidFill>
                  <a:schemeClr val="dk1"/>
                </a:solidFill>
                <a:latin typeface="Calibri"/>
                <a:ea typeface="Calibri"/>
                <a:cs typeface="Calibri"/>
                <a:sym typeface="Calibri"/>
              </a:rPr>
              <a:t>Remote Sensing of Environment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idx="1" type="body"/>
          </p:nvPr>
        </p:nvSpPr>
        <p:spPr>
          <a:xfrm>
            <a:off x="251521" y="139179"/>
            <a:ext cx="8640959" cy="3391025"/>
          </a:xfrm>
          <a:prstGeom prst="rect">
            <a:avLst/>
          </a:prstGeom>
          <a:noFill/>
          <a:ln>
            <a:noFill/>
          </a:ln>
        </p:spPr>
        <p:txBody>
          <a:bodyPr anchorCtr="0" anchor="t" bIns="45700" lIns="91425" rIns="91425" wrap="square" tIns="45700">
            <a:noAutofit/>
          </a:bodyPr>
          <a:lstStyle/>
          <a:p>
            <a:pPr indent="-139700" lvl="0" marL="0" marR="0" rtl="0" algn="l">
              <a:spcBef>
                <a:spcPts val="0"/>
              </a:spcBef>
              <a:buClr>
                <a:schemeClr val="dk1"/>
              </a:buClr>
              <a:buSzPts val="2200"/>
              <a:buFont typeface="Arial"/>
              <a:buNone/>
            </a:pPr>
            <a:r>
              <a:rPr b="0" i="0" lang="es-CL" sz="2200" u="none" cap="none" strike="noStrike">
                <a:solidFill>
                  <a:schemeClr val="dk1"/>
                </a:solidFill>
                <a:latin typeface="Calibri"/>
                <a:ea typeface="Calibri"/>
                <a:cs typeface="Calibri"/>
                <a:sym typeface="Calibri"/>
              </a:rPr>
              <a:t>Tolerancia calores extremos (42°C)          Tolerancia a temperaturas bajas.</a:t>
            </a:r>
          </a:p>
        </p:txBody>
      </p:sp>
      <p:pic>
        <p:nvPicPr>
          <p:cNvPr descr="Recorte de pantalla" id="155" name="Shape 155"/>
          <p:cNvPicPr preferRelativeResize="0"/>
          <p:nvPr/>
        </p:nvPicPr>
        <p:blipFill rotWithShape="1">
          <a:blip r:embed="rId3">
            <a:alphaModFix/>
          </a:blip>
          <a:srcRect b="0" l="0" r="0" t="0"/>
          <a:stretch/>
        </p:blipFill>
        <p:spPr>
          <a:xfrm>
            <a:off x="251521" y="640577"/>
            <a:ext cx="3744416" cy="3299325"/>
          </a:xfrm>
          <a:prstGeom prst="rect">
            <a:avLst/>
          </a:prstGeom>
          <a:noFill/>
          <a:ln>
            <a:noFill/>
          </a:ln>
        </p:spPr>
      </p:pic>
      <p:pic>
        <p:nvPicPr>
          <p:cNvPr descr="Recorte de pantalla" id="156" name="Shape 156"/>
          <p:cNvPicPr preferRelativeResize="0"/>
          <p:nvPr/>
        </p:nvPicPr>
        <p:blipFill rotWithShape="1">
          <a:blip r:embed="rId4">
            <a:alphaModFix/>
          </a:blip>
          <a:srcRect b="0" l="0" r="0" t="0"/>
          <a:stretch/>
        </p:blipFill>
        <p:spPr>
          <a:xfrm>
            <a:off x="4625213" y="593359"/>
            <a:ext cx="4395789" cy="3240000"/>
          </a:xfrm>
          <a:prstGeom prst="rect">
            <a:avLst/>
          </a:prstGeom>
          <a:noFill/>
          <a:ln>
            <a:noFill/>
          </a:ln>
        </p:spPr>
      </p:pic>
      <p:pic>
        <p:nvPicPr>
          <p:cNvPr descr="Recorte de pantalla" id="157" name="Shape 157"/>
          <p:cNvPicPr preferRelativeResize="0"/>
          <p:nvPr/>
        </p:nvPicPr>
        <p:blipFill rotWithShape="1">
          <a:blip r:embed="rId5">
            <a:alphaModFix/>
          </a:blip>
          <a:srcRect b="0" l="0" r="0" t="712"/>
          <a:stretch/>
        </p:blipFill>
        <p:spPr>
          <a:xfrm>
            <a:off x="167357" y="665007"/>
            <a:ext cx="4391731" cy="3240000"/>
          </a:xfrm>
          <a:prstGeom prst="rect">
            <a:avLst/>
          </a:prstGeom>
          <a:noFill/>
          <a:ln>
            <a:noFill/>
          </a:ln>
        </p:spPr>
      </p:pic>
      <p:sp>
        <p:nvSpPr>
          <p:cNvPr id="158" name="Shape 158"/>
          <p:cNvSpPr txBox="1"/>
          <p:nvPr/>
        </p:nvSpPr>
        <p:spPr>
          <a:xfrm>
            <a:off x="3851920" y="4731990"/>
            <a:ext cx="5040560" cy="323165"/>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s-CL" sz="1500">
                <a:solidFill>
                  <a:schemeClr val="dk1"/>
                </a:solidFill>
                <a:latin typeface="Calibri"/>
                <a:ea typeface="Calibri"/>
                <a:cs typeface="Calibri"/>
                <a:sym typeface="Calibri"/>
              </a:rPr>
              <a:t>Angilletta et al (2007) PLOS ONE</a:t>
            </a:r>
          </a:p>
        </p:txBody>
      </p:sp>
      <p:sp>
        <p:nvSpPr>
          <p:cNvPr id="159" name="Shape 159"/>
          <p:cNvSpPr txBox="1"/>
          <p:nvPr/>
        </p:nvSpPr>
        <p:spPr>
          <a:xfrm>
            <a:off x="251521" y="4011910"/>
            <a:ext cx="3960439" cy="76944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s-CL" sz="2200">
                <a:solidFill>
                  <a:srgbClr val="595959"/>
                </a:solidFill>
                <a:latin typeface="Calibri"/>
                <a:ea typeface="Calibri"/>
                <a:cs typeface="Calibri"/>
                <a:sym typeface="Calibri"/>
              </a:rPr>
              <a:t>Colonias urbanas – negro</a:t>
            </a:r>
          </a:p>
          <a:p>
            <a:pPr indent="0" lvl="0" marL="0" marR="0" rtl="0" algn="l">
              <a:spcBef>
                <a:spcPts val="0"/>
              </a:spcBef>
              <a:buNone/>
            </a:pPr>
            <a:r>
              <a:rPr lang="es-CL" sz="2200">
                <a:solidFill>
                  <a:srgbClr val="595959"/>
                </a:solidFill>
                <a:latin typeface="Calibri"/>
                <a:ea typeface="Calibri"/>
                <a:cs typeface="Calibri"/>
                <a:sym typeface="Calibri"/>
              </a:rPr>
              <a:t>Colonias rurales- gris</a:t>
            </a: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